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10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02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64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03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40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07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16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7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64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11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01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383D-BD52-4316-83FC-28C8B305687C}" type="datetimeFigureOut">
              <a:rPr lang="sv-SE" smtClean="0"/>
              <a:t>2018-05-18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159E-F7E0-4694-B5FE-333F7FBD3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1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sv-SE" dirty="0"/>
              <a:t>Strålningen möter materia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5704"/>
                <a:ext cx="10515600" cy="4931259"/>
              </a:xfrm>
            </p:spPr>
            <p:txBody>
              <a:bodyPr/>
              <a:lstStyle/>
              <a:p>
                <a:r>
                  <a:rPr lang="sv-SE" dirty="0"/>
                  <a:t>Strålningens energi är så stor att det kan jonisera atomer och molekyler. </a:t>
                </a:r>
              </a:p>
              <a:p>
                <a:r>
                  <a:rPr lang="sv-SE" dirty="0"/>
                  <a:t>Men det som händer med materian beror på strålningens sort och energi.</a:t>
                </a:r>
              </a:p>
              <a:p>
                <a:r>
                  <a:rPr lang="sv-SE" dirty="0"/>
                  <a:t>En partikel med 1 MeV kan bryta en miljon kemiska bindningar.</a:t>
                </a:r>
              </a:p>
              <a:p>
                <a:r>
                  <a:rPr lang="sv-SE" b="1" dirty="0"/>
                  <a:t>Röntgen- och ɣ-strålning:</a:t>
                </a:r>
              </a:p>
              <a:p>
                <a:r>
                  <a:rPr lang="sv-SE" dirty="0"/>
                  <a:t>De består av energirika fotoner.</a:t>
                </a:r>
              </a:p>
              <a:p>
                <a:r>
                  <a:rPr lang="sv-SE" dirty="0"/>
                  <a:t>När strålningen är tillräckligt energirik kan den spontant omvandlas till en partikel och en antipartikel. Det kallas </a:t>
                </a:r>
                <a:r>
                  <a:rPr lang="sv-SE" b="1" dirty="0"/>
                  <a:t>parbildning</a:t>
                </a:r>
                <a:r>
                  <a:rPr lang="sv-SE" dirty="0"/>
                  <a:t>, enligt E = 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/>
              </a:p>
              <a:p>
                <a:r>
                  <a:rPr lang="sv-SE" dirty="0"/>
                  <a:t>Ex: en foton kan övergå till en elektron och en positron.</a:t>
                </a:r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5704"/>
                <a:ext cx="10515600" cy="4931259"/>
              </a:xfrm>
              <a:blipFill>
                <a:blip r:embed="rId2"/>
                <a:stretch>
                  <a:fillRect l="-1043" t="-1978" r="-185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5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ubrik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89032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sv-SE" dirty="0"/>
                  <a:t>-partiklar</a:t>
                </a:r>
              </a:p>
            </p:txBody>
          </p:sp>
        </mc:Choice>
        <mc:Fallback xmlns="">
          <p:sp>
            <p:nvSpPr>
              <p:cNvPr id="2" name="Rubrik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89032"/>
              </a:xfrm>
              <a:blipFill>
                <a:blip r:embed="rId2"/>
                <a:stretch>
                  <a:fillRect t="-32990" b="-4845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9200"/>
                <a:ext cx="10515600" cy="4957763"/>
              </a:xfrm>
            </p:spPr>
            <p:txBody>
              <a:bodyPr/>
              <a:lstStyle/>
              <a:p>
                <a:r>
                  <a:rPr lang="sv-SE" dirty="0"/>
                  <a:t>Partiklarnas hastighet minskar gradvis med kollisionerna och med det ökar sannolikheten för att annihileras i mötet med en elektron.</a:t>
                </a:r>
              </a:p>
              <a:p>
                <a:r>
                  <a:rPr lang="sv-SE" dirty="0"/>
                  <a:t>Av annihilationen bildas fotoner som går i motsatsriktning mot varandra med lika mycket energi som röntgenstrålning.</a:t>
                </a:r>
              </a:p>
              <a:p>
                <a:r>
                  <a:rPr lang="sv-SE" dirty="0"/>
                  <a:t>De kan comptonspridas innan de fotoabsorberas till slut.</a:t>
                </a:r>
              </a:p>
              <a:p>
                <a:r>
                  <a:rPr lang="sv-SE" dirty="0"/>
                  <a:t>Strålningen liknar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-strålning, båda avge energi i ytan på materialet men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sv-SE" dirty="0"/>
                  <a:t>-strålning avger också röntgenstrålning som tränger djupt in i materialet.</a:t>
                </a: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9200"/>
                <a:ext cx="10515600" cy="4957763"/>
              </a:xfrm>
              <a:blipFill>
                <a:blip r:embed="rId3"/>
                <a:stretch>
                  <a:fillRect l="-1043" t="-1968" r="-87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54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/>
          <a:lstStyle/>
          <a:p>
            <a:r>
              <a:rPr lang="sv-SE" b="1" dirty="0"/>
              <a:t>strålning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8" y="1311965"/>
            <a:ext cx="8772939" cy="4823792"/>
          </a:xfrm>
        </p:spPr>
      </p:pic>
    </p:spTree>
    <p:extLst>
      <p:ext uri="{BB962C8B-B14F-4D97-AF65-F5344CB8AC3E}">
        <p14:creationId xmlns:p14="http://schemas.microsoft.com/office/powerpoint/2010/main" val="350920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sv-SE" dirty="0"/>
              <a:t>Neutroner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r>
              <a:rPr lang="sv-SE" dirty="0"/>
              <a:t>Neutroner är neutrala partiklar och kan kollidera med atomkärnan på liknande sätt som bollar. </a:t>
            </a:r>
          </a:p>
          <a:p>
            <a:r>
              <a:rPr lang="sv-SE" dirty="0"/>
              <a:t>Atomkärnans rörelseenergi ökar. </a:t>
            </a:r>
          </a:p>
          <a:p>
            <a:r>
              <a:rPr lang="sv-SE" dirty="0"/>
              <a:t>Om ingen rörelseenergi går förlorad kallas kollisionen för elastisk spridning.</a:t>
            </a:r>
          </a:p>
          <a:p>
            <a:r>
              <a:rPr lang="sv-SE" dirty="0"/>
              <a:t>Om den totala rörelseenergin minskar efter kollisionen genom att atomkärnan blir exciterad, kallas det inelastisk spridning. När atomkärnan återgår till grundtillståndet sänds energin ut i form av gammastrålning.</a:t>
            </a:r>
          </a:p>
          <a:p>
            <a:r>
              <a:rPr lang="sv-SE" dirty="0"/>
              <a:t>Elastisk spridning är vanlig med lätta atomkärnor, man kan bromsa neutroner med elastisk spridning. Ex: vatten.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36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 fontScale="90000"/>
          </a:bodyPr>
          <a:lstStyle/>
          <a:p>
            <a:r>
              <a:rPr lang="sv-SE" dirty="0"/>
              <a:t>Neutroner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8470"/>
                <a:ext cx="10515600" cy="4838493"/>
              </a:xfrm>
            </p:spPr>
            <p:txBody>
              <a:bodyPr/>
              <a:lstStyle/>
              <a:p>
                <a:r>
                  <a:rPr lang="sv-SE" dirty="0"/>
                  <a:t>Det kan hända att neutronen absorberas helt av kärnan. Då blir atomkärnan till en annan exciterad isotop av samma grundämne och som återgår snabbt till grundtillståndet och sänder ut ɣ-strålning. </a:t>
                </a:r>
              </a:p>
              <a:p>
                <a:r>
                  <a:rPr lang="sv-SE" dirty="0"/>
                  <a:t>Genom att mäta energin av strålningen kan man identifiera vilken isotop som bildats. Den är ofta instabil och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-sönderfalla efter en tid.</a:t>
                </a:r>
              </a:p>
              <a:p>
                <a:r>
                  <a:rPr lang="sv-SE" dirty="0"/>
                  <a:t>Neutronbestrålning är därmed en metod för att skapa nya tunga grundämnen.</a:t>
                </a:r>
              </a:p>
              <a:p>
                <a:r>
                  <a:rPr lang="sv-SE" dirty="0"/>
                  <a:t>Neutroner kan också splittra atomkärnan i tvådelar som kallas kärnklyvning (fission). 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8470"/>
                <a:ext cx="10515600" cy="4838493"/>
              </a:xfrm>
              <a:blipFill>
                <a:blip r:embed="rId2"/>
                <a:stretch>
                  <a:fillRect l="-1043" t="-214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3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sv-SE" dirty="0"/>
              <a:t>Strålning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61" y="1056723"/>
            <a:ext cx="8998226" cy="5047353"/>
          </a:xfrm>
          <a:prstGeom prst="rect">
            <a:avLst/>
          </a:prstGeom>
        </p:spPr>
      </p:pic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1076738" y="1056723"/>
            <a:ext cx="8822635" cy="504735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0052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b="1" dirty="0"/>
              <a:t>Röntgen- och ɣ-strålning: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/>
          </a:bodyPr>
          <a:lstStyle/>
          <a:p>
            <a:r>
              <a:rPr lang="sv-SE" dirty="0"/>
              <a:t>Ex: en foton kan övergå till en elektron och en positron.</a:t>
            </a:r>
          </a:p>
          <a:p>
            <a:r>
              <a:rPr lang="sv-SE" dirty="0"/>
              <a:t>Positronen är elektronens antipartikel, när den möter en elektron kommer den att </a:t>
            </a:r>
            <a:r>
              <a:rPr lang="sv-SE" b="1" dirty="0"/>
              <a:t>annihileras</a:t>
            </a:r>
            <a:r>
              <a:rPr lang="sv-SE" dirty="0"/>
              <a:t>, det innebär att de båda slutar existera och deras energi blir till två gammafotoner som går i rakt motsatt riktning till varandra.</a:t>
            </a:r>
          </a:p>
          <a:p>
            <a:r>
              <a:rPr lang="sv-SE" dirty="0"/>
              <a:t>Gammafotoner med medelhöga energier kan avge en del av energin genom att kollidera med en elektron. Den processen kallas </a:t>
            </a:r>
            <a:r>
              <a:rPr lang="sv-SE" b="1" dirty="0"/>
              <a:t>comptonspridning.</a:t>
            </a:r>
          </a:p>
          <a:p>
            <a:r>
              <a:rPr lang="sv-SE" dirty="0"/>
              <a:t>Lågenergifotoner kan absorberas av en atom, processen kallas </a:t>
            </a:r>
            <a:r>
              <a:rPr lang="sv-SE" b="1" dirty="0"/>
              <a:t>fotoabsorption</a:t>
            </a:r>
            <a:r>
              <a:rPr lang="sv-SE" dirty="0"/>
              <a:t>. </a:t>
            </a:r>
          </a:p>
          <a:p>
            <a:r>
              <a:rPr lang="sv-SE" dirty="0"/>
              <a:t>ɣ-strålning har mycket lång räckvidd och kan passera mellan elektronerna. Bly används ofta för att skydda mot ɣ-strålning och röntgen.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557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Röntgen- och ɣ-strålning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2" y="1417983"/>
            <a:ext cx="9051235" cy="4676292"/>
          </a:xfrm>
        </p:spPr>
      </p:pic>
    </p:spTree>
    <p:extLst>
      <p:ext uri="{BB962C8B-B14F-4D97-AF65-F5344CB8AC3E}">
        <p14:creationId xmlns:p14="http://schemas.microsoft.com/office/powerpoint/2010/main" val="152178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Röntgen- och ɣ-strålning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39" y="1590261"/>
            <a:ext cx="6281531" cy="4161183"/>
          </a:xfrm>
        </p:spPr>
      </p:pic>
    </p:spTree>
    <p:extLst>
      <p:ext uri="{BB962C8B-B14F-4D97-AF65-F5344CB8AC3E}">
        <p14:creationId xmlns:p14="http://schemas.microsoft.com/office/powerpoint/2010/main" val="5112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Röntgen- och ɣ-strålning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027582"/>
            <a:ext cx="7739270" cy="3684105"/>
          </a:xfrm>
        </p:spPr>
      </p:pic>
    </p:spTree>
    <p:extLst>
      <p:ext uri="{BB962C8B-B14F-4D97-AF65-F5344CB8AC3E}">
        <p14:creationId xmlns:p14="http://schemas.microsoft.com/office/powerpoint/2010/main" val="367302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b="1" dirty="0"/>
              <a:t>Röntgen- och ɣ-strålning:</a:t>
            </a:r>
            <a:br>
              <a:rPr lang="sv-SE" b="1" dirty="0"/>
            </a:b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854" y="1616835"/>
            <a:ext cx="6087486" cy="4997450"/>
          </a:xfrm>
        </p:spPr>
      </p:pic>
    </p:spTree>
    <p:extLst>
      <p:ext uri="{BB962C8B-B14F-4D97-AF65-F5344CB8AC3E}">
        <p14:creationId xmlns:p14="http://schemas.microsoft.com/office/powerpoint/2010/main" val="19227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b="1" dirty="0"/>
              <a:t>Röntgen- och ɣ-strålning:</a:t>
            </a:r>
            <a:br>
              <a:rPr lang="sv-SE" b="1" dirty="0"/>
            </a:b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3426"/>
                <a:ext cx="10515600" cy="5103537"/>
              </a:xfrm>
            </p:spPr>
            <p:txBody>
              <a:bodyPr/>
              <a:lstStyle/>
              <a:p>
                <a:r>
                  <a:rPr lang="sv-SE" dirty="0"/>
                  <a:t>ɣ-strålningens intensitet avtar gradvis när den passerar in i ett material enligt sambandet: </a:t>
                </a:r>
              </a:p>
              <a:p>
                <a:r>
                  <a:rPr lang="sv-SE" i="1" dirty="0"/>
                  <a:t>I</a:t>
                </a:r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v-SE" dirty="0"/>
                  <a:t>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sv-SE" dirty="0"/>
                  <a:t>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v-SE" dirty="0"/>
                  <a:t>: intensiteten före inträdet i mediet,</a:t>
                </a:r>
              </a:p>
              <a:p>
                <a14:m>
                  <m:oMath xmlns:m="http://schemas.openxmlformats.org/officeDocument/2006/math"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sv-SE" dirty="0"/>
                  <a:t>: linjära absorptionskoefficienten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sv-SE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v-SE" dirty="0"/>
                  <a:t>: sträckan (mm) som strålningen rört sig i mediet. </a:t>
                </a:r>
                <a:endParaRPr lang="sv-SE" i="1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3426"/>
                <a:ext cx="10515600" cy="5103537"/>
              </a:xfrm>
              <a:blipFill>
                <a:blip r:embed="rId2"/>
                <a:stretch>
                  <a:fillRect l="-1043" t="-191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6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sv-SE" dirty="0"/>
              <a:t>Protoner och </a:t>
            </a:r>
            <a:r>
              <a:rPr lang="el-GR" dirty="0"/>
              <a:t>α</a:t>
            </a:r>
            <a:r>
              <a:rPr lang="sv-SE" dirty="0"/>
              <a:t>-partiklar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De båda är tunga och positivt laddade partiklar.</a:t>
            </a:r>
          </a:p>
          <a:p>
            <a:r>
              <a:rPr lang="sv-SE" dirty="0"/>
              <a:t>De beter sig på liknande sätt.</a:t>
            </a:r>
          </a:p>
          <a:p>
            <a:r>
              <a:rPr lang="sv-SE" dirty="0"/>
              <a:t>När de tränger in i ett material, stötar de undan elektronerna som de träffar.</a:t>
            </a:r>
          </a:p>
          <a:p>
            <a:r>
              <a:rPr lang="sv-SE" dirty="0"/>
              <a:t>Eftersom de väger tusentals gånger mer än elektronerna och rör sig med stor hastighet, kan elektronerna få stora hastigheter vid kollisionerna så att de i sin tur krockar på nya elektroner osv.</a:t>
            </a:r>
          </a:p>
          <a:p>
            <a:r>
              <a:rPr lang="sv-SE" dirty="0"/>
              <a:t>När laddade partiklar accelereras avger de elektromagnetisk strålning.</a:t>
            </a:r>
          </a:p>
          <a:p>
            <a:r>
              <a:rPr lang="sv-SE" dirty="0"/>
              <a:t>Protoner och </a:t>
            </a:r>
            <a:r>
              <a:rPr lang="el-GR" dirty="0"/>
              <a:t>α</a:t>
            </a:r>
            <a:r>
              <a:rPr lang="sv-SE" dirty="0"/>
              <a:t>-partiklar kan inte passera mellan elektronerna. De bromsas upp på några millimeter beroende på deras energi. </a:t>
            </a:r>
          </a:p>
          <a:p>
            <a:r>
              <a:rPr lang="sv-SE" dirty="0"/>
              <a:t>Partiklarna ofta går rakt genom materien, men om de stöter på atomkärnan byter de riktningen.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77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ubrik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76131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-partiklar</a:t>
                </a:r>
              </a:p>
            </p:txBody>
          </p:sp>
        </mc:Choice>
        <mc:Fallback xmlns="">
          <p:sp>
            <p:nvSpPr>
              <p:cNvPr id="2" name="Rubrik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761310"/>
              </a:xfrm>
              <a:blipFill>
                <a:blip r:embed="rId2"/>
                <a:stretch>
                  <a:fillRect t="-20800" b="-336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/>
          <a:lstStyle/>
          <a:p>
            <a:r>
              <a:rPr lang="el-GR" dirty="0"/>
              <a:t>Β</a:t>
            </a:r>
            <a:r>
              <a:rPr lang="sv-SE" dirty="0"/>
              <a:t>-partiklar är snabba elektroner.</a:t>
            </a:r>
          </a:p>
          <a:p>
            <a:r>
              <a:rPr lang="sv-SE" dirty="0"/>
              <a:t>De är så små att de passerar en bit i materian innan de stöter på en första elektron.</a:t>
            </a:r>
          </a:p>
          <a:p>
            <a:r>
              <a:rPr lang="sv-SE" dirty="0"/>
              <a:t>Den avger sin energi till elektronen efter kollisionen. Båda elektronerna med hög hastighet kan slå loss flera elektroner. </a:t>
            </a:r>
          </a:p>
          <a:p>
            <a:r>
              <a:rPr lang="sv-SE" dirty="0"/>
              <a:t>Varje gång de accelereras avger de elektromagnetisk strålning, en del av den är i röntgen området.</a:t>
            </a:r>
          </a:p>
          <a:p>
            <a:r>
              <a:rPr lang="sv-SE" dirty="0"/>
              <a:t>Räckvidden är varierande men lite mer än tidigare partiklar.</a:t>
            </a:r>
          </a:p>
        </p:txBody>
      </p:sp>
    </p:spTree>
    <p:extLst>
      <p:ext uri="{BB962C8B-B14F-4D97-AF65-F5344CB8AC3E}">
        <p14:creationId xmlns:p14="http://schemas.microsoft.com/office/powerpoint/2010/main" val="14548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721</Words>
  <Application>Microsoft Office PowerPoint</Application>
  <PresentationFormat>Bredbild</PresentationFormat>
  <Paragraphs>57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Office-tema</vt:lpstr>
      <vt:lpstr>Strålningen möter materia</vt:lpstr>
      <vt:lpstr> Röntgen- och ɣ-strålning: </vt:lpstr>
      <vt:lpstr>Röntgen- och ɣ-strålning</vt:lpstr>
      <vt:lpstr>Röntgen- och ɣ-strålning</vt:lpstr>
      <vt:lpstr>Röntgen- och ɣ-strålning</vt:lpstr>
      <vt:lpstr> Röntgen- och ɣ-strålning: </vt:lpstr>
      <vt:lpstr> Röntgen- och ɣ-strålning: </vt:lpstr>
      <vt:lpstr>Protoner och α-partiklar</vt:lpstr>
      <vt:lpstr>β^--partiklar</vt:lpstr>
      <vt:lpstr>β^+-partiklar</vt:lpstr>
      <vt:lpstr>strålning</vt:lpstr>
      <vt:lpstr>Neutroner</vt:lpstr>
      <vt:lpstr>Neutroner</vt:lpstr>
      <vt:lpstr>Strålning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Strålningen möter materia</dc:title>
  <dc:creator>Rezan Mustafa Kamal</dc:creator>
  <cp:lastModifiedBy>Rezan Mustafa Kamal</cp:lastModifiedBy>
  <cp:revision>51</cp:revision>
  <dcterms:created xsi:type="dcterms:W3CDTF">2018-05-14T10:00:07Z</dcterms:created>
  <dcterms:modified xsi:type="dcterms:W3CDTF">2018-05-18T10:57:45Z</dcterms:modified>
</cp:coreProperties>
</file>