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727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779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32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7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4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85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83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990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38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015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922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B54C-C848-4E15-8DD6-6C09A0238623}" type="datetimeFigureOut">
              <a:rPr lang="sv-SE" smtClean="0"/>
              <a:t>2018-04-20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C8AA-A0E9-47BE-AE6A-99F342DF02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162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nds.iaea.org/relnsd/vcharthtml/VChartHTML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sv-SE" dirty="0"/>
              <a:t>Kärnreaktioner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5704"/>
                <a:ext cx="10515600" cy="4931259"/>
              </a:xfrm>
            </p:spPr>
            <p:txBody>
              <a:bodyPr>
                <a:normAutofit fontScale="92500"/>
              </a:bodyPr>
              <a:lstStyle/>
              <a:p>
                <a:r>
                  <a:rPr lang="sv-SE" dirty="0"/>
                  <a:t>Kärnkraften mellan kvarkarna som protonerna och neutronerna är uppbyggda av, har kort räckvidd, några få fm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</m:sup>
                    </m:sSup>
                  </m:oMath>
                </a14:m>
                <a:r>
                  <a:rPr lang="sv-SE" dirty="0"/>
                  <a:t>m).</a:t>
                </a:r>
              </a:p>
              <a:p>
                <a:r>
                  <a:rPr lang="sv-SE" dirty="0"/>
                  <a:t>För lätta atomkärnor dominerar kärnkraften.</a:t>
                </a:r>
              </a:p>
              <a:p>
                <a:r>
                  <a:rPr lang="sv-SE" dirty="0"/>
                  <a:t>Tynga atomkärnor behöver ha fler neutroner för att hålla samman kärnan.</a:t>
                </a:r>
              </a:p>
              <a:p>
                <a:r>
                  <a:rPr lang="sv-SE" dirty="0"/>
                  <a:t>Blir kärnan för stor når inte kärnkraften fram. Kärnan blir inte stabil även med flera neutroner. </a:t>
                </a:r>
              </a:p>
              <a:p>
                <a:r>
                  <a:rPr lang="sv-SE" dirty="0"/>
                  <a:t>Det tyngsta ämnet som är stabilt är bly-208, ca 15 fm i diameter. </a:t>
                </a:r>
              </a:p>
              <a:p>
                <a:r>
                  <a:rPr lang="sv-SE" dirty="0"/>
                  <a:t>En kärna sönderfaller när den är instabil, men det nya tillståndet kan också vara instabilt. Den nybildade nukliden (dotternukliden) sönderfaller också till ett nytt ämne.</a:t>
                </a:r>
              </a:p>
              <a:p>
                <a:r>
                  <a:rPr lang="sv-SE" dirty="0"/>
                  <a:t>Det nya tillståndet har alltid lägre energi än det föregående. </a:t>
                </a:r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5704"/>
                <a:ext cx="10515600" cy="4931259"/>
              </a:xfrm>
              <a:blipFill>
                <a:blip r:embed="rId2"/>
                <a:stretch>
                  <a:fillRect l="-928" t="-1854" r="-406" b="-24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2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sv-SE" dirty="0"/>
              <a:t>Spontan fission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30965" y="1285461"/>
            <a:ext cx="10515600" cy="499752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Riktigt tunga instabila kärnor kan </a:t>
            </a:r>
          </a:p>
          <a:p>
            <a:pPr marL="0" indent="0">
              <a:buNone/>
            </a:pPr>
            <a:r>
              <a:rPr lang="sv-SE" dirty="0"/>
              <a:t>   genomgå spontanfission.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Kärnan sönderfaller i två stora </a:t>
            </a:r>
          </a:p>
          <a:p>
            <a:pPr marL="0" indent="0">
              <a:buNone/>
            </a:pPr>
            <a:r>
              <a:rPr lang="sv-SE" dirty="0"/>
              <a:t>   bitar och frigörs även några </a:t>
            </a:r>
          </a:p>
          <a:p>
            <a:pPr marL="0" indent="0">
              <a:buNone/>
            </a:pPr>
            <a:r>
              <a:rPr lang="sv-SE" dirty="0"/>
              <a:t>   neutroner.</a:t>
            </a:r>
          </a:p>
          <a:p>
            <a:endParaRPr lang="sv-SE" dirty="0"/>
          </a:p>
          <a:p>
            <a:endParaRPr lang="sv-SE" dirty="0"/>
          </a:p>
          <a:p>
            <a:pPr lvl="4"/>
            <a:endParaRPr lang="sv-SE" dirty="0"/>
          </a:p>
          <a:p>
            <a:pPr marL="0" indent="0">
              <a:buNone/>
            </a:pPr>
            <a:r>
              <a:rPr lang="sv-SE" dirty="0"/>
              <a:t>		</a:t>
            </a:r>
          </a:p>
          <a:p>
            <a:pPr marL="457200" lvl="1" indent="0">
              <a:buNone/>
            </a:pPr>
            <a:r>
              <a:rPr lang="sv-SE" dirty="0"/>
              <a:t>		</a:t>
            </a:r>
          </a:p>
          <a:p>
            <a:pPr marL="457200" lvl="1" indent="0">
              <a:buNone/>
            </a:pPr>
            <a:r>
              <a:rPr lang="sv-SE" dirty="0"/>
              <a:t>		</a:t>
            </a:r>
          </a:p>
        </p:txBody>
      </p:sp>
      <p:sp>
        <p:nvSpPr>
          <p:cNvPr id="4" name="AutoShape 2" descr="Bildresultat fÃ¶r spontan fission"/>
          <p:cNvSpPr>
            <a:spLocks noChangeAspect="1" noChangeArrowheads="1"/>
          </p:cNvSpPr>
          <p:nvPr/>
        </p:nvSpPr>
        <p:spPr bwMode="auto">
          <a:xfrm>
            <a:off x="6036365" y="33826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765" y="1386483"/>
            <a:ext cx="4994895" cy="489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7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3501"/>
          </a:xfrm>
        </p:spPr>
        <p:txBody>
          <a:bodyPr>
            <a:normAutofit fontScale="90000"/>
          </a:bodyPr>
          <a:lstStyle/>
          <a:p>
            <a:r>
              <a:rPr lang="sv-SE" dirty="0"/>
              <a:t>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sv-SE" dirty="0"/>
              <a:t>Halveringstid: Det är den tid det tar för hälften av ett stort antal kärnor av nukliden att sönderfalla.</a:t>
            </a:r>
          </a:p>
          <a:p>
            <a:r>
              <a:rPr lang="sv-SE" dirty="0"/>
              <a:t>Tiden varierar från miljarder år till miljarddelssekunder.</a:t>
            </a:r>
          </a:p>
          <a:p>
            <a:r>
              <a:rPr lang="sv-SE" dirty="0">
                <a:hlinkClick r:id="rId2"/>
              </a:rPr>
              <a:t>https://www-nds.iaea.org/relnsd/vcharthtml/VChartHTML.html</a:t>
            </a:r>
            <a:endParaRPr lang="sv-SE" dirty="0"/>
          </a:p>
          <a:p>
            <a:r>
              <a:rPr lang="sv-SE" dirty="0"/>
              <a:t>Vid kärnreaktioner omvandlas ett grundämne till ett annat grundämne men följande egenskaper alltid är bevarade: laddningsmängden, masstalet, energin och rörelsemängden.</a:t>
            </a:r>
          </a:p>
          <a:p>
            <a:r>
              <a:rPr lang="sv-SE" dirty="0"/>
              <a:t>u: atommassaenheten</a:t>
            </a:r>
          </a:p>
          <a:p>
            <a:r>
              <a:rPr lang="sv-SE" dirty="0"/>
              <a:t>1 u motsvarar 1/12 av massan av kol-12.</a:t>
            </a:r>
          </a:p>
          <a:p>
            <a:r>
              <a:rPr lang="sv-SE" dirty="0"/>
              <a:t>I vissa fall använder man ett medelvärde för atommassan från alla isotoper av grundämnet.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567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3987"/>
          </a:xfrm>
        </p:spPr>
        <p:txBody>
          <a:bodyPr>
            <a:normAutofit fontScale="90000"/>
          </a:bodyPr>
          <a:lstStyle/>
          <a:p>
            <a:r>
              <a:rPr lang="sv-SE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9113"/>
                <a:ext cx="10515600" cy="5552662"/>
              </a:xfrm>
            </p:spPr>
            <p:txBody>
              <a:bodyPr/>
              <a:lstStyle/>
              <a:p>
                <a:r>
                  <a:rPr lang="sv-SE" dirty="0"/>
                  <a:t>Bindningsenergin: summan av partiklarnas vikt delade är större än helheten. </a:t>
                </a:r>
              </a:p>
              <a:p>
                <a:r>
                  <a:rPr lang="sv-SE" dirty="0"/>
                  <a:t>När partiklarna sitter ihop har de mindre energi än när de är fria. </a:t>
                </a:r>
              </a:p>
              <a:p>
                <a:r>
                  <a:rPr lang="sv-SE" dirty="0"/>
                  <a:t>Det krävs ett arbete för att separera nukleonerna från varandra, det betyder att tillföra energi.</a:t>
                </a:r>
              </a:p>
              <a:p>
                <a:r>
                  <a:rPr lang="sv-SE" dirty="0"/>
                  <a:t>E = 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v-SE" dirty="0"/>
              </a:p>
              <a:p>
                <a:r>
                  <a:rPr lang="sv-SE" dirty="0"/>
                  <a:t>Det medför enligt Einsteins formel att massan ökar.</a:t>
                </a:r>
              </a:p>
              <a:p>
                <a:r>
                  <a:rPr lang="sv-SE" dirty="0"/>
                  <a:t>Massdefekt:  masskillnaden. </a:t>
                </a:r>
              </a:p>
              <a:p>
                <a:r>
                  <a:rPr lang="sv-SE" dirty="0"/>
                  <a:t>Vid alla spontana kärnreaktioner frigörs energi.</a:t>
                </a:r>
              </a:p>
              <a:p>
                <a:r>
                  <a:rPr lang="sv-SE" dirty="0"/>
                  <a:t>En del av energin omvandlas till rörelseenergi hos partiklar som bildas, den andra delen kan ges som gammastrålning.</a:t>
                </a:r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9113"/>
                <a:ext cx="10515600" cy="5552662"/>
              </a:xfrm>
              <a:blipFill>
                <a:blip r:embed="rId2"/>
                <a:stretch>
                  <a:fillRect l="-1043" t="-175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12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7240"/>
          </a:xfrm>
        </p:spPr>
        <p:txBody>
          <a:bodyPr>
            <a:normAutofit fontScale="90000"/>
          </a:bodyPr>
          <a:lstStyle/>
          <a:p>
            <a:r>
              <a:rPr lang="sv-SE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34887"/>
                <a:ext cx="10515600" cy="5342076"/>
              </a:xfrm>
            </p:spPr>
            <p:txBody>
              <a:bodyPr/>
              <a:lstStyle/>
              <a:p>
                <a:r>
                  <a:rPr lang="sv-SE" dirty="0"/>
                  <a:t>1 u = 1,66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−27</m:t>
                        </m:r>
                      </m:sup>
                    </m:sSup>
                  </m:oMath>
                </a14:m>
                <a:r>
                  <a:rPr lang="sv-SE" dirty="0"/>
                  <a:t> </a:t>
                </a:r>
              </a:p>
              <a:p>
                <a:r>
                  <a:rPr lang="sv-SE" dirty="0"/>
                  <a:t> E = 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v-SE" dirty="0"/>
                  <a:t> </a:t>
                </a:r>
              </a:p>
              <a:p>
                <a:r>
                  <a:rPr lang="sv-SE"/>
                  <a:t> E  </a:t>
                </a:r>
                <a:r>
                  <a:rPr lang="sv-SE" dirty="0"/>
                  <a:t>=  1,4925191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sv-SE" dirty="0"/>
                  <a:t>  J / Q  =   931,49 MeV </a:t>
                </a:r>
              </a:p>
              <a:p>
                <a:pPr marL="0" indent="0">
                  <a:buNone/>
                </a:pPr>
                <a:endParaRPr lang="sv-SE" dirty="0"/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98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249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𝐶𝑓</m:t>
                        </m:r>
                      </m:e>
                    </m:sPre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</m:sPre>
                  </m:oMath>
                </a14:m>
                <a:r>
                  <a:rPr lang="sv-SE" dirty="0"/>
                  <a:t> 	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118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294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𝑈𝑢𝑜</m:t>
                        </m:r>
                      </m:e>
                    </m:sPre>
                  </m:oMath>
                </a14:m>
                <a:r>
                  <a:rPr lang="sv-SE" dirty="0"/>
                  <a:t> + 3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sPre>
                  </m:oMath>
                </a14:m>
                <a:r>
                  <a:rPr lang="sv-SE" dirty="0"/>
                  <a:t> </a:t>
                </a:r>
              </a:p>
              <a:p>
                <a:endParaRPr lang="sv-SE" dirty="0"/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34887"/>
                <a:ext cx="10515600" cy="5342076"/>
              </a:xfrm>
              <a:blipFill>
                <a:blip r:embed="rId2"/>
                <a:stretch>
                  <a:fillRect l="-1043" t="-194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k pilkoppling 4"/>
          <p:cNvCxnSpPr/>
          <p:nvPr/>
        </p:nvCxnSpPr>
        <p:spPr>
          <a:xfrm>
            <a:off x="3339547" y="3233532"/>
            <a:ext cx="755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0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sv-SE" dirty="0"/>
              <a:t> - sönderfall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9687"/>
                <a:ext cx="10515600" cy="5037276"/>
              </a:xfrm>
            </p:spPr>
            <p:txBody>
              <a:bodyPr/>
              <a:lstStyle/>
              <a:p>
                <a:r>
                  <a:rPr lang="sv-SE" dirty="0"/>
                  <a:t>Tunga kärnor blir mer stabila genom att sända ut </a:t>
                </a:r>
                <a:r>
                  <a:rPr lang="el-GR" dirty="0"/>
                  <a:t>α</a:t>
                </a:r>
                <a:r>
                  <a:rPr lang="sv-SE" dirty="0"/>
                  <a:t>-partikel.</a:t>
                </a:r>
              </a:p>
              <a:p>
                <a:r>
                  <a:rPr lang="sv-SE" dirty="0"/>
                  <a:t>En </a:t>
                </a:r>
                <a:r>
                  <a:rPr lang="el-GR" dirty="0"/>
                  <a:t>α</a:t>
                </a:r>
                <a:r>
                  <a:rPr lang="sv-SE" dirty="0"/>
                  <a:t>-partikel består av 2 protoner och 2 neutroner, alltså en He-4 kärna.</a:t>
                </a:r>
              </a:p>
              <a:p>
                <a:r>
                  <a:rPr lang="sv-SE" dirty="0"/>
                  <a:t>Vid sönderfallet frigörs mycket energi (flera MeV) som omvandlas till rörelseenergi hos </a:t>
                </a:r>
                <a:r>
                  <a:rPr lang="el-GR" dirty="0"/>
                  <a:t>α</a:t>
                </a:r>
                <a:r>
                  <a:rPr lang="sv-SE" dirty="0"/>
                  <a:t>-partikeln och dotternukliden. </a:t>
                </a:r>
              </a:p>
              <a:p>
                <a:r>
                  <a:rPr lang="sv-SE" dirty="0"/>
                  <a:t> Många sönderfall leder till dotternukliden hamnar i ett exciterat tillstånd.</a:t>
                </a:r>
              </a:p>
              <a:p>
                <a:r>
                  <a:rPr lang="sv-SE" dirty="0"/>
                  <a:t>När den de-exciteras till grundtillstånd sänder den gammastrålning eller energirika elektroner. </a:t>
                </a:r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106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263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𝑆𝑔</m:t>
                        </m:r>
                      </m:e>
                    </m:sPre>
                  </m:oMath>
                </a14:m>
                <a:r>
                  <a:rPr lang="sv-SE" dirty="0"/>
                  <a:t>      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104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259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𝑅𝑓</m:t>
                        </m:r>
                      </m:e>
                    </m:sPre>
                  </m:oMath>
                </a14:m>
                <a:r>
                  <a:rPr lang="sv-SE" dirty="0"/>
                  <a:t> +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</m:oMath>
                </a14:m>
                <a:r>
                  <a:rPr lang="sv-SE" dirty="0"/>
                  <a:t>  +  energi</a:t>
                </a:r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9687"/>
                <a:ext cx="10515600" cy="5037276"/>
              </a:xfrm>
              <a:blipFill>
                <a:blip r:embed="rId2"/>
                <a:stretch>
                  <a:fillRect l="-1043" t="-205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k pilkoppling 4"/>
          <p:cNvCxnSpPr/>
          <p:nvPr/>
        </p:nvCxnSpPr>
        <p:spPr>
          <a:xfrm>
            <a:off x="2345635" y="5486400"/>
            <a:ext cx="980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10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ubrik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74805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sv-SE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sv-SE" dirty="0"/>
                  <a:t>  och elektroninfångning</a:t>
                </a:r>
              </a:p>
            </p:txBody>
          </p:sp>
        </mc:Choice>
        <mc:Fallback xmlns="">
          <p:sp>
            <p:nvSpPr>
              <p:cNvPr id="2" name="Rubrik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748057"/>
              </a:xfrm>
              <a:blipFill>
                <a:blip r:embed="rId2"/>
                <a:stretch>
                  <a:fillRect t="-21951" b="-3495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4944511"/>
          </a:xfrm>
        </p:spPr>
        <p:txBody>
          <a:bodyPr>
            <a:normAutofit lnSpcReduction="10000"/>
          </a:bodyPr>
          <a:lstStyle/>
          <a:p>
            <a:r>
              <a:rPr lang="sv-SE" dirty="0"/>
              <a:t>Atomkärnan omvandlas utan förändring av masstal.</a:t>
            </a:r>
          </a:p>
          <a:p>
            <a:r>
              <a:rPr lang="el-GR" dirty="0"/>
              <a:t>β</a:t>
            </a:r>
            <a:r>
              <a:rPr lang="sv-SE" dirty="0"/>
              <a:t>- eller e infångning vid överskott av neutroner, </a:t>
            </a:r>
            <a:r>
              <a:rPr lang="el-GR" dirty="0"/>
              <a:t>β</a:t>
            </a:r>
            <a:r>
              <a:rPr lang="sv-SE" dirty="0"/>
              <a:t>+ vid underskott.</a:t>
            </a:r>
          </a:p>
          <a:p>
            <a:r>
              <a:rPr lang="el-GR" b="1" dirty="0"/>
              <a:t>β</a:t>
            </a:r>
            <a:r>
              <a:rPr lang="sv-SE" b="1" dirty="0"/>
              <a:t>- sönderfall: </a:t>
            </a:r>
          </a:p>
          <a:p>
            <a:r>
              <a:rPr lang="sv-SE" dirty="0"/>
              <a:t>Ernest Rutherford visade 1899 att </a:t>
            </a:r>
            <a:r>
              <a:rPr lang="el-GR" dirty="0"/>
              <a:t>β</a:t>
            </a:r>
            <a:r>
              <a:rPr lang="sv-SE" dirty="0"/>
              <a:t>- strålning består av lätta, negativa laddade partiklar.</a:t>
            </a:r>
          </a:p>
          <a:p>
            <a:r>
              <a:rPr lang="sv-SE" dirty="0"/>
              <a:t>Bequerel upptäckte partikeln var identisk med elektronen.</a:t>
            </a:r>
          </a:p>
          <a:p>
            <a:r>
              <a:rPr lang="sv-SE" dirty="0"/>
              <a:t>Senare upptäcktes att deras energi varierar trots att nukliden mister lika mycket energi varje gång den sönderfaller.</a:t>
            </a:r>
          </a:p>
          <a:p>
            <a:r>
              <a:rPr lang="sv-SE" dirty="0"/>
              <a:t>För att rädda energiprincipen föreslog Wolfgang Pauli att det sänds med elektronen ännu en partikel. Partikeln kallades antineutrino. </a:t>
            </a:r>
          </a:p>
          <a:p>
            <a:r>
              <a:rPr lang="sv-SE" dirty="0"/>
              <a:t>Antineutrino detekterades 1956.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853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el-GR" b="1" dirty="0"/>
              <a:t>β</a:t>
            </a:r>
            <a:r>
              <a:rPr lang="sv-SE" b="1" dirty="0"/>
              <a:t>- sönderfall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05948"/>
                <a:ext cx="10515600" cy="4971015"/>
              </a:xfrm>
            </p:spPr>
            <p:txBody>
              <a:bodyPr/>
              <a:lstStyle/>
              <a:p>
                <a:r>
                  <a:rPr lang="sv-SE" dirty="0"/>
                  <a:t>Många sönderfall leder till dotternukliden hamnar i exciterat tillstånd.</a:t>
                </a:r>
              </a:p>
              <a:p>
                <a:r>
                  <a:rPr lang="sv-SE" dirty="0"/>
                  <a:t> När den deexciteras sänder den ut energi i form av gammastrålning eller energirika elektroner.</a:t>
                </a:r>
              </a:p>
              <a:p>
                <a:pPr marL="0" indent="0">
                  <a:buNone/>
                </a:pPr>
                <a:endParaRPr lang="sv-SE" dirty="0"/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sPre>
                  </m:oMath>
                </a14:m>
                <a:r>
                  <a:rPr lang="sv-SE" dirty="0"/>
                  <a:t>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sPre>
                  </m:oMath>
                </a14:m>
                <a:r>
                  <a:rPr lang="sv-SE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sv-SE" dirty="0"/>
                  <a:t> (antineutrino)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sv-SE" dirty="0"/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05948"/>
                <a:ext cx="10515600" cy="4971015"/>
              </a:xfrm>
              <a:blipFill>
                <a:blip r:embed="rId2"/>
                <a:stretch>
                  <a:fillRect l="-1043" t="-2086" r="-2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k pilkoppling 4"/>
          <p:cNvCxnSpPr/>
          <p:nvPr/>
        </p:nvCxnSpPr>
        <p:spPr>
          <a:xfrm>
            <a:off x="1881808" y="3352800"/>
            <a:ext cx="583096" cy="13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28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el-GR" dirty="0"/>
              <a:t>β</a:t>
            </a:r>
            <a:r>
              <a:rPr lang="sv-SE" dirty="0"/>
              <a:t>+ sönderfall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54158"/>
                <a:ext cx="10515600" cy="522280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v-SE" dirty="0"/>
                  <a:t>Vid överskott på protoner kan kärnan avge </a:t>
                </a:r>
                <a:r>
                  <a:rPr lang="el-GR" dirty="0"/>
                  <a:t>β</a:t>
                </a:r>
                <a:r>
                  <a:rPr lang="sv-SE" dirty="0"/>
                  <a:t>+ partikel.</a:t>
                </a:r>
              </a:p>
              <a:p>
                <a:r>
                  <a:rPr lang="el-GR" dirty="0"/>
                  <a:t>β</a:t>
                </a:r>
                <a:r>
                  <a:rPr lang="sv-SE" dirty="0"/>
                  <a:t>+ strålning är elektronens antipartikel, positronen.</a:t>
                </a:r>
              </a:p>
              <a:p>
                <a:r>
                  <a:rPr lang="sv-SE" dirty="0"/>
                  <a:t>Vid sönderfallet sänds också ut en neutrino som tar med sig en del av energin.</a:t>
                </a:r>
              </a:p>
              <a:p>
                <a:r>
                  <a:rPr lang="sv-SE" dirty="0"/>
                  <a:t>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  18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sPre>
                  </m:oMath>
                </a14:m>
                <a:r>
                  <a:rPr lang="sv-SE" dirty="0"/>
                  <a:t> 		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sPre>
                  </m:oMath>
                </a14:m>
                <a:r>
                  <a:rPr lang="sv-SE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sv-SE" dirty="0"/>
                  <a:t> 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sv-SE" dirty="0"/>
                  <a:t> </a:t>
                </a:r>
              </a:p>
              <a:p>
                <a:pPr marL="0" indent="0">
                  <a:buNone/>
                </a:pPr>
                <a:endParaRPr lang="sv-SE" b="1" dirty="0"/>
              </a:p>
              <a:p>
                <a:r>
                  <a:rPr lang="sv-SE" b="1" dirty="0"/>
                  <a:t>Elektroninfångning:</a:t>
                </a:r>
              </a:p>
              <a:p>
                <a:r>
                  <a:rPr lang="sv-SE" dirty="0"/>
                  <a:t>Ett alternativ till </a:t>
                </a:r>
                <a:r>
                  <a:rPr lang="el-GR" dirty="0"/>
                  <a:t>β</a:t>
                </a:r>
                <a:r>
                  <a:rPr lang="sv-SE" dirty="0"/>
                  <a:t>+ sönderfall.</a:t>
                </a:r>
              </a:p>
              <a:p>
                <a:r>
                  <a:rPr lang="sv-SE" dirty="0"/>
                  <a:t>En elektron fångas av en proton och den omvandlas till en neutron och en neutrino.</a:t>
                </a:r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91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229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𝑃𝑎</m:t>
                        </m:r>
                      </m:e>
                    </m:sPre>
                  </m:oMath>
                </a14:m>
                <a:r>
                  <a:rPr lang="sv-SE" dirty="0"/>
                  <a:t> 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sv-SE" dirty="0"/>
                  <a:t>           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229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𝑇h</m:t>
                        </m:r>
                      </m:e>
                    </m:sPre>
                  </m:oMath>
                </a14:m>
                <a:r>
                  <a:rPr lang="sv-SE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54158"/>
                <a:ext cx="10515600" cy="5222805"/>
              </a:xfrm>
              <a:blipFill>
                <a:blip r:embed="rId2"/>
                <a:stretch>
                  <a:fillRect l="-1043" t="-2687" r="-87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k pilkoppling 4"/>
          <p:cNvCxnSpPr/>
          <p:nvPr/>
        </p:nvCxnSpPr>
        <p:spPr>
          <a:xfrm>
            <a:off x="2504661" y="2981740"/>
            <a:ext cx="755374" cy="13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koppling 6"/>
          <p:cNvCxnSpPr/>
          <p:nvPr/>
        </p:nvCxnSpPr>
        <p:spPr>
          <a:xfrm>
            <a:off x="3551581" y="5618922"/>
            <a:ext cx="914400" cy="13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96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r>
              <a:rPr lang="sv-SE" dirty="0"/>
              <a:t>Nukleonemission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60174"/>
                <a:ext cx="10515600" cy="5116789"/>
              </a:xfrm>
            </p:spPr>
            <p:txBody>
              <a:bodyPr/>
              <a:lstStyle/>
              <a:p>
                <a:r>
                  <a:rPr lang="sv-SE" dirty="0"/>
                  <a:t>Kortlivade atomkärnor i exploderande supernovor och i kärnkraftverk.</a:t>
                </a:r>
              </a:p>
              <a:p>
                <a:r>
                  <a:rPr lang="sv-SE" dirty="0"/>
                  <a:t>Atomkärnorna har stort överskott av neutroner eller protoner så att en av dessa kastas ut.</a:t>
                </a:r>
              </a:p>
              <a:p>
                <a:r>
                  <a:rPr lang="sv-SE" dirty="0"/>
                  <a:t>Sällan sker på jorden.</a:t>
                </a:r>
              </a:p>
              <a:p>
                <a:r>
                  <a:rPr lang="sv-SE" dirty="0"/>
                  <a:t>Protonmission: protonstrålning, Kobolt-53</a:t>
                </a:r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73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𝐵𝑟</m:t>
                        </m:r>
                      </m:e>
                    </m:sPre>
                  </m:oMath>
                </a14:m>
                <a:r>
                  <a:rPr lang="sv-SE" dirty="0"/>
                  <a:t>     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𝑆𝑒</m:t>
                        </m:r>
                      </m:e>
                    </m:sPre>
                  </m:oMath>
                </a14:m>
                <a:r>
                  <a:rPr lang="sv-SE" dirty="0"/>
                  <a:t>  +   p</a:t>
                </a:r>
              </a:p>
              <a:p>
                <a:endParaRPr lang="sv-SE" dirty="0"/>
              </a:p>
              <a:p>
                <a:r>
                  <a:rPr lang="sv-SE" dirty="0"/>
                  <a:t>Neutronemission: kärnan sönderfaller och sänder ut en neutron. Ex: Beryllium-13, extrem instabil.</a:t>
                </a:r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54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138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𝑋𝑒</m:t>
                        </m:r>
                      </m:e>
                    </m:sPre>
                  </m:oMath>
                </a14:m>
                <a:r>
                  <a:rPr lang="sv-SE" dirty="0"/>
                  <a:t>    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54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137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𝑋𝑒</m:t>
                        </m:r>
                      </m:e>
                    </m:sPre>
                  </m:oMath>
                </a14:m>
                <a:r>
                  <a:rPr lang="sv-SE" dirty="0"/>
                  <a:t>   +  n</a:t>
                </a:r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60174"/>
                <a:ext cx="10515600" cy="5116789"/>
              </a:xfrm>
              <a:blipFill>
                <a:blip r:embed="rId2"/>
                <a:stretch>
                  <a:fillRect l="-1043" t="-2026" r="-69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k pilkoppling 4"/>
          <p:cNvCxnSpPr/>
          <p:nvPr/>
        </p:nvCxnSpPr>
        <p:spPr>
          <a:xfrm flipV="1">
            <a:off x="2067339" y="3723861"/>
            <a:ext cx="1046922" cy="13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koppling 6"/>
          <p:cNvCxnSpPr/>
          <p:nvPr/>
        </p:nvCxnSpPr>
        <p:spPr>
          <a:xfrm flipV="1">
            <a:off x="2252870" y="5658678"/>
            <a:ext cx="967408" cy="13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4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775</Words>
  <Application>Microsoft Office PowerPoint</Application>
  <PresentationFormat>Bredbild</PresentationFormat>
  <Paragraphs>87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Office-tema</vt:lpstr>
      <vt:lpstr>Kärnreaktioner</vt:lpstr>
      <vt:lpstr>.</vt:lpstr>
      <vt:lpstr>.</vt:lpstr>
      <vt:lpstr>.</vt:lpstr>
      <vt:lpstr>α - sönderfall</vt:lpstr>
      <vt:lpstr>β^+, β^-  och elektroninfångning</vt:lpstr>
      <vt:lpstr>β- sönderfall</vt:lpstr>
      <vt:lpstr>β+ sönderfall</vt:lpstr>
      <vt:lpstr>Nukleonemission</vt:lpstr>
      <vt:lpstr>Spontan fission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Kärnreaktioner</dc:title>
  <dc:creator>Rezan Mustafa Kamal</dc:creator>
  <cp:lastModifiedBy>Rezan Mustafa Kamal</cp:lastModifiedBy>
  <cp:revision>58</cp:revision>
  <dcterms:created xsi:type="dcterms:W3CDTF">2018-04-12T19:57:35Z</dcterms:created>
  <dcterms:modified xsi:type="dcterms:W3CDTF">2018-04-20T11:10:06Z</dcterms:modified>
</cp:coreProperties>
</file>