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F856-3199-486A-AC02-79F2C5B4841C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0046-B0F4-454C-890E-2C6B614846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520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F856-3199-486A-AC02-79F2C5B4841C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0046-B0F4-454C-890E-2C6B614846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960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F856-3199-486A-AC02-79F2C5B4841C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0046-B0F4-454C-890E-2C6B614846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1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F856-3199-486A-AC02-79F2C5B4841C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0046-B0F4-454C-890E-2C6B614846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97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F856-3199-486A-AC02-79F2C5B4841C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0046-B0F4-454C-890E-2C6B614846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157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F856-3199-486A-AC02-79F2C5B4841C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0046-B0F4-454C-890E-2C6B614846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632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F856-3199-486A-AC02-79F2C5B4841C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0046-B0F4-454C-890E-2C6B614846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81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F856-3199-486A-AC02-79F2C5B4841C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0046-B0F4-454C-890E-2C6B614846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903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F856-3199-486A-AC02-79F2C5B4841C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0046-B0F4-454C-890E-2C6B614846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633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F856-3199-486A-AC02-79F2C5B4841C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0046-B0F4-454C-890E-2C6B614846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58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F856-3199-486A-AC02-79F2C5B4841C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0046-B0F4-454C-890E-2C6B614846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284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3F856-3199-486A-AC02-79F2C5B4841C}" type="datetimeFigureOut">
              <a:rPr lang="sv-SE" smtClean="0"/>
              <a:t>2017-10-06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70046-B0F4-454C-890E-2C6B614846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837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2284"/>
          </a:xfrm>
        </p:spPr>
        <p:txBody>
          <a:bodyPr>
            <a:normAutofit fontScale="90000"/>
          </a:bodyPr>
          <a:lstStyle/>
          <a:p>
            <a:r>
              <a:rPr lang="sv-SE" dirty="0"/>
              <a:t>Kollisionernas fysik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Platshållare för innehåll 4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92696"/>
                <a:ext cx="10515600" cy="4984267"/>
              </a:xfrm>
            </p:spPr>
            <p:txBody>
              <a:bodyPr/>
              <a:lstStyle/>
              <a:p>
                <a:r>
                  <a:rPr lang="sv-SE" dirty="0"/>
                  <a:t>Rörelsemängd och impuls:</a:t>
                </a:r>
              </a:p>
              <a:p>
                <a:r>
                  <a:rPr lang="sv-SE" dirty="0"/>
                  <a:t>Före kollisionen: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sv-SE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sv-SE" dirty="0"/>
                  <a:t>   har hastigheter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v-SE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sv-SE" dirty="0"/>
              </a:p>
              <a:p>
                <a:pPr marL="0" indent="0">
                  <a:buNone/>
                </a:pPr>
                <a:endParaRPr lang="sv-SE" dirty="0"/>
              </a:p>
              <a:p>
                <a:r>
                  <a:rPr lang="sv-SE" dirty="0"/>
                  <a:t>     A				B		         A, B	vid kollisionen</a:t>
                </a:r>
              </a:p>
              <a:p>
                <a:endParaRPr lang="sv-SE" dirty="0"/>
              </a:p>
              <a:p>
                <a:endParaRPr lang="sv-SE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sv-SE" dirty="0"/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sv-SE" dirty="0"/>
                  <a:t> : lika stora men motriktade,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sv-SE" dirty="0"/>
                  <a:t> = - F,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sv-SE" dirty="0"/>
                  <a:t> = F (Newtons tredje lag)</a:t>
                </a:r>
              </a:p>
              <a:p>
                <a:r>
                  <a:rPr lang="sv-SE" dirty="0"/>
                  <a:t> - F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sv-SE" dirty="0"/>
                  <a:t> 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sv-SE" dirty="0"/>
                  <a:t> ,	 F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sv-SE" dirty="0"/>
                  <a:t> 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sv-SE" dirty="0"/>
                  <a:t> </a:t>
                </a:r>
              </a:p>
              <a:p>
                <a:endParaRPr lang="sv-SE" dirty="0"/>
              </a:p>
              <a:p>
                <a:endParaRPr lang="sv-SE" dirty="0"/>
              </a:p>
              <a:p>
                <a:endParaRPr lang="sv-SE" dirty="0"/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5" name="Platshållare för innehåll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92696"/>
                <a:ext cx="10515600" cy="4984267"/>
              </a:xfrm>
              <a:blipFill>
                <a:blip r:embed="rId2"/>
                <a:stretch>
                  <a:fillRect l="-1043" t="-208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ödesschema: Koppling 6"/>
          <p:cNvSpPr/>
          <p:nvPr/>
        </p:nvSpPr>
        <p:spPr>
          <a:xfrm>
            <a:off x="1417983" y="3140765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Flödesschema: Koppling 7"/>
          <p:cNvSpPr/>
          <p:nvPr/>
        </p:nvSpPr>
        <p:spPr>
          <a:xfrm>
            <a:off x="4399723" y="3140765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Rak pilkoppling 9"/>
          <p:cNvCxnSpPr>
            <a:stCxn id="7" idx="6"/>
          </p:cNvCxnSpPr>
          <p:nvPr/>
        </p:nvCxnSpPr>
        <p:spPr>
          <a:xfrm>
            <a:off x="1875183" y="3369365"/>
            <a:ext cx="7222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pilkoppling 11"/>
          <p:cNvCxnSpPr>
            <a:stCxn id="8" idx="2"/>
          </p:cNvCxnSpPr>
          <p:nvPr/>
        </p:nvCxnSpPr>
        <p:spPr>
          <a:xfrm flipH="1">
            <a:off x="3551583" y="3369365"/>
            <a:ext cx="848140" cy="19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ödesschema: Koppling 13"/>
          <p:cNvSpPr/>
          <p:nvPr/>
        </p:nvSpPr>
        <p:spPr>
          <a:xfrm>
            <a:off x="7036904" y="3369365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Flödesschema: Koppling 14"/>
          <p:cNvSpPr/>
          <p:nvPr/>
        </p:nvSpPr>
        <p:spPr>
          <a:xfrm>
            <a:off x="7494104" y="3369365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Rak pilkoppling 16"/>
          <p:cNvCxnSpPr>
            <a:stCxn id="14" idx="2"/>
          </p:cNvCxnSpPr>
          <p:nvPr/>
        </p:nvCxnSpPr>
        <p:spPr>
          <a:xfrm flipH="1">
            <a:off x="6400800" y="3597965"/>
            <a:ext cx="6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koppling 18"/>
          <p:cNvCxnSpPr>
            <a:stCxn id="15" idx="6"/>
          </p:cNvCxnSpPr>
          <p:nvPr/>
        </p:nvCxnSpPr>
        <p:spPr>
          <a:xfrm>
            <a:off x="7951304" y="3597965"/>
            <a:ext cx="5433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71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3501"/>
          </a:xfrm>
        </p:spPr>
        <p:txBody>
          <a:bodyPr>
            <a:normAutofit fontScale="90000"/>
          </a:bodyPr>
          <a:lstStyle/>
          <a:p>
            <a:r>
              <a:rPr lang="sv-SE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14400"/>
                <a:ext cx="10515600" cy="5262563"/>
              </a:xfrm>
            </p:spPr>
            <p:txBody>
              <a:bodyPr/>
              <a:lstStyle/>
              <a:p>
                <a:r>
                  <a:rPr lang="sv-SE" dirty="0"/>
                  <a:t>Om kollisionens tid =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</a:t>
                </a:r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 </a:t>
                </a:r>
              </a:p>
              <a:p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Efter kollisionen: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v-SE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sv-SE" dirty="0"/>
              </a:p>
              <a:p>
                <a:pPr marL="0" indent="0">
                  <a:buNone/>
                </a:pPr>
                <a:r>
                  <a:rPr lang="sv-SE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v-SE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v-SE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sv-SE" dirty="0"/>
                  <a:t> .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</a:t>
                </a:r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 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v-SE" dirty="0"/>
                  <a:t>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sSub>
                          <m:sSubPr>
                            <m:ctrlPr>
                              <a:rPr lang="sv-S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r>
                  <a:rPr lang="sv-SE" dirty="0"/>
                  <a:t> .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</a:t>
                </a:r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v-SE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v-SE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sv-SE" dirty="0"/>
                  <a:t> .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</a:t>
                </a:r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 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v-SE" dirty="0"/>
                  <a:t>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sSub>
                          <m:sSubPr>
                            <m:ctrlPr>
                              <a:rPr lang="sv-S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den>
                    </m:f>
                  </m:oMath>
                </a14:m>
                <a:r>
                  <a:rPr lang="sv-SE" dirty="0"/>
                  <a:t> .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</a:t>
                </a:r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 	</a:t>
                </a:r>
              </a:p>
              <a:p>
                <a:pPr marL="0" indent="0">
                  <a:buNone/>
                </a:pPr>
                <a:endParaRPr lang="sv-SE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</a:t>
                </a:r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 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sv-SE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</a:t>
                </a:r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 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sv-SE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v-SE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14400"/>
                <a:ext cx="10515600" cy="5262563"/>
              </a:xfrm>
              <a:blipFill>
                <a:blip r:embed="rId2"/>
                <a:stretch>
                  <a:fillRect l="-1043" t="-220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Höger klammerparentes 8"/>
          <p:cNvSpPr/>
          <p:nvPr/>
        </p:nvSpPr>
        <p:spPr>
          <a:xfrm>
            <a:off x="5155096" y="4572000"/>
            <a:ext cx="119269" cy="8613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839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284"/>
          </a:xfrm>
        </p:spPr>
        <p:txBody>
          <a:bodyPr>
            <a:normAutofit fontScale="90000"/>
          </a:bodyPr>
          <a:lstStyle/>
          <a:p>
            <a:r>
              <a:rPr lang="sv-SE" dirty="0"/>
              <a:t> Impulslagen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98713"/>
                <a:ext cx="10515600" cy="487825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sv-SE" dirty="0"/>
                  <a:t>Rörelsemängd: 	</a:t>
                </a:r>
                <a:r>
                  <a:rPr lang="sv-SE" i="1" dirty="0"/>
                  <a:t>p = m . V </a:t>
                </a:r>
                <a:r>
                  <a:rPr lang="sv-SE" dirty="0"/>
                  <a:t>(</a:t>
                </a:r>
                <a:r>
                  <a:rPr lang="sv-SE" dirty="0" err="1"/>
                  <a:t>kgm</a:t>
                </a:r>
                <a:r>
                  <a:rPr lang="sv-SE" dirty="0"/>
                  <a:t>/s)</a:t>
                </a:r>
              </a:p>
              <a:p>
                <a:r>
                  <a:rPr lang="sv-SE" dirty="0"/>
                  <a:t>Impuls: 	F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</a:t>
                </a:r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 </a:t>
                </a:r>
              </a:p>
              <a:p>
                <a:r>
                  <a:rPr lang="sv-SE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Impulslagen</a:t>
                </a:r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 Impuls är lika med ändringen av rörelsemängd.</a:t>
                </a:r>
              </a:p>
              <a:p>
                <a:pPr marL="0" indent="0">
                  <a:buNone/>
                </a:pPr>
                <a:endParaRPr lang="sv-SE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v-SE" b="1" dirty="0"/>
                  <a:t>F </a:t>
                </a:r>
                <a:r>
                  <a:rPr lang="el-GR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</a:t>
                </a:r>
                <a:r>
                  <a:rPr lang="sv-SE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  = </a:t>
                </a:r>
                <a:r>
                  <a:rPr lang="el-GR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</a:t>
                </a:r>
                <a:r>
                  <a:rPr lang="sv-SE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 = </a:t>
                </a:r>
                <a:r>
                  <a:rPr lang="sv-SE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 .</a:t>
                </a:r>
                <a:r>
                  <a:rPr lang="sv-SE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sv-SE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- </a:t>
                </a:r>
                <a:r>
                  <a:rPr lang="sv-SE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 .</a:t>
                </a:r>
                <a:r>
                  <a:rPr lang="sv-SE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sv-SE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</a:t>
                </a:r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(F: resultanten)</a:t>
                </a:r>
              </a:p>
              <a:p>
                <a:endParaRPr lang="sv-SE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v-SE" dirty="0"/>
                  <a:t>F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</a:t>
                </a:r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 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- </a:t>
                </a:r>
                <a:r>
                  <a:rPr lang="el-GR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sv-SE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v-SE" dirty="0"/>
                  <a:t>F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</a:t>
                </a:r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 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:r>
                  <a:rPr lang="el-GR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sv-SE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v-SE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,  Newtons tredje lag: två föremål påverkar varandra med lika stor impuls men i motsats riktning. </a:t>
                </a:r>
              </a:p>
              <a:p>
                <a:endParaRPr lang="sv-SE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sv-SE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sv-SE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sv-SE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sv-SE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sv-SE" dirty="0"/>
              </a:p>
            </p:txBody>
          </p:sp>
        </mc:Choice>
        <mc:Fallback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98713"/>
                <a:ext cx="10515600" cy="4878250"/>
              </a:xfrm>
              <a:blipFill>
                <a:blip r:embed="rId2"/>
                <a:stretch>
                  <a:fillRect l="-928" t="-2500" b="-30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ktangel 3"/>
          <p:cNvSpPr/>
          <p:nvPr/>
        </p:nvSpPr>
        <p:spPr>
          <a:xfrm>
            <a:off x="1099930" y="3074503"/>
            <a:ext cx="3882887" cy="5035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021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 fontScale="90000"/>
          </a:bodyPr>
          <a:lstStyle/>
          <a:p>
            <a:r>
              <a:rPr lang="sv-SE" dirty="0"/>
              <a:t>Lagen om rörelsemängdens bevarande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79443"/>
                <a:ext cx="10515600" cy="499752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sv-SE" dirty="0"/>
                  <a:t>Från tidigare F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</a:t>
                </a:r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 :</a:t>
                </a:r>
              </a:p>
              <a:p>
                <a:r>
                  <a:rPr lang="sv-SE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-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sv-SE" dirty="0"/>
                  <a:t> =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sv-SE" dirty="0"/>
              </a:p>
              <a:p>
                <a:pPr marL="0" indent="0">
                  <a:buNone/>
                </a:pPr>
                <a:endParaRPr lang="sv-SE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v-SE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v-SE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v-SE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sv-SE" dirty="0"/>
              </a:p>
              <a:p>
                <a:endParaRPr lang="sv-SE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v-SE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v-SE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v-SE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sv-SE" dirty="0"/>
              </a:p>
              <a:p>
                <a:pPr marL="0" indent="0">
                  <a:buNone/>
                </a:pPr>
                <a:endParaRPr lang="sv-SE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sv-S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v-SE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sv-S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v-SE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sv-S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v-SE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sv-S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sv-SE" dirty="0"/>
              </a:p>
              <a:p>
                <a:pPr marL="0" indent="0">
                  <a:buNone/>
                </a:pPr>
                <a:endParaRPr lang="sv-SE" dirty="0"/>
              </a:p>
              <a:p>
                <a:r>
                  <a:rPr lang="sv-SE" b="1" i="1" dirty="0"/>
                  <a:t>Summan av rörelsemängderna ändras inte vid en kollision.</a:t>
                </a:r>
              </a:p>
              <a:p>
                <a:endParaRPr lang="sv-SE" dirty="0"/>
              </a:p>
              <a:p>
                <a:endParaRPr lang="sv-SE" dirty="0"/>
              </a:p>
            </p:txBody>
          </p:sp>
        </mc:Choice>
        <mc:Fallback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79443"/>
                <a:ext cx="10515600" cy="4997520"/>
              </a:xfrm>
              <a:blipFill>
                <a:blip r:embed="rId2"/>
                <a:stretch>
                  <a:fillRect l="-1043" t="-3049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094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4805"/>
          </a:xfrm>
        </p:spPr>
        <p:txBody>
          <a:bodyPr/>
          <a:lstStyle/>
          <a:p>
            <a:r>
              <a:rPr lang="sv-SE" dirty="0"/>
              <a:t>Elastiska och oelastiska stötar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05948"/>
                <a:ext cx="10515600" cy="4971015"/>
              </a:xfrm>
            </p:spPr>
            <p:txBody>
              <a:bodyPr/>
              <a:lstStyle/>
              <a:p>
                <a:r>
                  <a:rPr lang="sv-SE" dirty="0"/>
                  <a:t>Fullständigt elastisk stöt:  Summan av rörelseenergierna ändras inte vid kollisionen.</a:t>
                </a:r>
              </a:p>
              <a:p>
                <a:r>
                  <a:rPr lang="sv-SE" dirty="0"/>
                  <a:t>Oelastisk stöt:  föremålen fastnar i varandra.</a:t>
                </a:r>
              </a:p>
              <a:p>
                <a:r>
                  <a:rPr lang="sv-SE" dirty="0"/>
                  <a:t>I de allra flesta fall sker minskning i rörelseenergin efter kollisionen och föremålen fastnar inte i varandra.</a:t>
                </a:r>
              </a:p>
              <a:p>
                <a:r>
                  <a:rPr lang="sv-SE" dirty="0"/>
                  <a:t> Oelastisk stöt: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sv-SE" dirty="0"/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sv-SE" dirty="0"/>
                  <a:t> 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sv-SE" dirty="0"/>
                  <a:t>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sv-SE" dirty="0"/>
                  <a:t> =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sv-SE" b="0" i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sv-SE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sv-SE" dirty="0"/>
                  <a:t>) . 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sv-SE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sv-SE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sv-SE" dirty="0"/>
                  <a:t> : hastigheterna före stöten, 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sv-SE" dirty="0"/>
                  <a:t> : gemensam hastighet efter stöten.</a:t>
                </a:r>
              </a:p>
              <a:p>
                <a:pPr marL="0" indent="0">
                  <a:buNone/>
                </a:pPr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05948"/>
                <a:ext cx="10515600" cy="4971015"/>
              </a:xfrm>
              <a:blipFill>
                <a:blip r:embed="rId2"/>
                <a:stretch>
                  <a:fillRect l="-1043" t="-2086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447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350490"/>
          </a:xfrm>
        </p:spPr>
        <p:txBody>
          <a:bodyPr>
            <a:normAutofit fontScale="90000"/>
          </a:bodyPr>
          <a:lstStyle/>
          <a:p>
            <a:r>
              <a:rPr lang="sv-SE" dirty="0"/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61391"/>
                <a:ext cx="10515600" cy="5315572"/>
              </a:xfrm>
            </p:spPr>
            <p:txBody>
              <a:bodyPr/>
              <a:lstStyle/>
              <a:p>
                <a:r>
                  <a:rPr lang="sv-SE" dirty="0"/>
                  <a:t>Fullständigt elastisk stöt:</a:t>
                </a:r>
              </a:p>
              <a:p>
                <a:r>
                  <a:rPr lang="sv-SE" dirty="0"/>
                  <a:t>Rörelsemängden bevaras: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sv-SE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v-SE" dirty="0"/>
                  <a:t>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sv-SE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v-SE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sv-SE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v-SE" dirty="0"/>
                  <a:t>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sv-SE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v-SE" dirty="0"/>
                  <a:t>  </a:t>
                </a:r>
              </a:p>
              <a:p>
                <a:pPr marL="0" indent="0">
                  <a:buNone/>
                </a:pPr>
                <a:endParaRPr lang="sv-SE" dirty="0"/>
              </a:p>
              <a:p>
                <a:r>
                  <a:rPr lang="sv-SE" dirty="0"/>
                  <a:t>Rörelseenergin bevaras: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v-S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sSubSup>
                          <m:sSubSupPr>
                            <m:ctrlPr>
                              <a:rPr lang="sv-SE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v-SE" dirty="0"/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v-S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sSubSup>
                          <m:sSubSupPr>
                            <m:ctrlPr>
                              <a:rPr lang="sv-SE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sv-SE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v-SE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v-S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sSubSup>
                          <m:sSubSupPr>
                            <m:ctrlPr>
                              <a:rPr lang="sv-SE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sv-SE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v-SE" dirty="0"/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v-S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sSubSup>
                          <m:sSubSupPr>
                            <m:ctrlPr>
                              <a:rPr lang="sv-SE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sv-SE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v-SE" dirty="0"/>
                  <a:t> </a:t>
                </a:r>
              </a:p>
              <a:p>
                <a:pPr marL="0" indent="0">
                  <a:buNone/>
                </a:pPr>
                <a:r>
                  <a:rPr lang="sv-SE" dirty="0"/>
                  <a:t>           </a:t>
                </a:r>
              </a:p>
              <a:p>
                <a:r>
                  <a:rPr lang="sv-SE" dirty="0"/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v-SE" dirty="0"/>
                  <a:t>  -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v-SE" dirty="0"/>
                  <a:t>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v-SE" dirty="0"/>
                  <a:t>  -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v-SE" dirty="0"/>
                  <a:t>      </a:t>
                </a:r>
              </a:p>
              <a:p>
                <a:endParaRPr lang="sv-SE" dirty="0"/>
              </a:p>
              <a:p>
                <a:pPr marL="0" indent="0">
                  <a:buNone/>
                </a:pPr>
                <a:endParaRPr lang="sv-SE" dirty="0"/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61391"/>
                <a:ext cx="10515600" cy="5315572"/>
              </a:xfrm>
              <a:blipFill>
                <a:blip r:embed="rId2"/>
                <a:stretch>
                  <a:fillRect l="-1043" t="-183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il: höger 4"/>
          <p:cNvSpPr/>
          <p:nvPr/>
        </p:nvSpPr>
        <p:spPr>
          <a:xfrm>
            <a:off x="1366629" y="4764819"/>
            <a:ext cx="490331" cy="24450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2080591" y="4549138"/>
            <a:ext cx="3776870" cy="6758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599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rmAutofit fontScale="90000"/>
          </a:bodyPr>
          <a:lstStyle/>
          <a:p>
            <a:r>
              <a:rPr lang="sv-SE" dirty="0"/>
              <a:t>Studskoefficient: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25217"/>
                <a:ext cx="10515600" cy="4851746"/>
              </a:xfrm>
            </p:spPr>
            <p:txBody>
              <a:bodyPr/>
              <a:lstStyle/>
              <a:p>
                <a:endParaRPr lang="sv-SE" i="1" dirty="0">
                  <a:latin typeface="Cambria Math" panose="02040503050406030204" pitchFamily="18" charset="0"/>
                </a:endParaRPr>
              </a:p>
              <a:p>
                <a:r>
                  <a:rPr lang="sv-SE" dirty="0"/>
                  <a:t> e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v-S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sv-SE" dirty="0"/>
                          <m:t>  −   </m:t>
                        </m:r>
                        <m:sSub>
                          <m:sSubPr>
                            <m:ctrlPr>
                              <a:rPr lang="sv-S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sv-S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sv-SE" dirty="0"/>
                          <m:t>  −   </m:t>
                        </m:r>
                        <m:sSub>
                          <m:sSubPr>
                            <m:ctrlPr>
                              <a:rPr lang="sv-S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sv-S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sv-SE" dirty="0"/>
                  <a:t>  </a:t>
                </a:r>
              </a:p>
              <a:p>
                <a:endParaRPr lang="sv-SE" dirty="0"/>
              </a:p>
              <a:p>
                <a:r>
                  <a:rPr lang="sv-SE" dirty="0"/>
                  <a:t>Studskoefficienten  (e)  ligger mellan 0 och 1</a:t>
                </a:r>
              </a:p>
              <a:p>
                <a:pPr marL="0" indent="0">
                  <a:buNone/>
                </a:pPr>
                <a:r>
                  <a:rPr lang="sv-SE" dirty="0"/>
                  <a:t>  </a:t>
                </a:r>
              </a:p>
              <a:p>
                <a:r>
                  <a:rPr lang="sv-SE" dirty="0"/>
                  <a:t>  e = 0  vid oelastisk  stöt.</a:t>
                </a:r>
              </a:p>
              <a:p>
                <a:r>
                  <a:rPr lang="sv-SE" dirty="0"/>
                  <a:t>  e = 1  vid  elastisk  stöt.</a:t>
                </a:r>
              </a:p>
            </p:txBody>
          </p:sp>
        </mc:Choice>
        <mc:Fallback xmlns=""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25217"/>
                <a:ext cx="10515600" cy="4851746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ktangel 4"/>
          <p:cNvSpPr/>
          <p:nvPr/>
        </p:nvSpPr>
        <p:spPr>
          <a:xfrm>
            <a:off x="1099930" y="1669774"/>
            <a:ext cx="2809461" cy="10204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52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583</Words>
  <Application>Microsoft Office PowerPoint</Application>
  <PresentationFormat>Bredbild</PresentationFormat>
  <Paragraphs>70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Office-tema</vt:lpstr>
      <vt:lpstr>Kollisionernas fysik</vt:lpstr>
      <vt:lpstr>.</vt:lpstr>
      <vt:lpstr> Impulslagen</vt:lpstr>
      <vt:lpstr>Lagen om rörelsemängdens bevarande</vt:lpstr>
      <vt:lpstr>Elastiska och oelastiska stötar</vt:lpstr>
      <vt:lpstr>-</vt:lpstr>
      <vt:lpstr>Studskoefficient: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Kollisionernas fysik</dc:title>
  <dc:creator>Rezan Mustafa Kamal</dc:creator>
  <cp:lastModifiedBy>Rezan Mustafa Kamal</cp:lastModifiedBy>
  <cp:revision>39</cp:revision>
  <dcterms:created xsi:type="dcterms:W3CDTF">2017-10-01T18:13:09Z</dcterms:created>
  <dcterms:modified xsi:type="dcterms:W3CDTF">2017-10-06T11:05:03Z</dcterms:modified>
</cp:coreProperties>
</file>