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zan Mustafa Kamal" initials="RMK" lastIdx="1" clrIdx="0">
    <p:extLst>
      <p:ext uri="{19B8F6BF-5375-455C-9EA6-DF929625EA0E}">
        <p15:presenceInfo xmlns:p15="http://schemas.microsoft.com/office/powerpoint/2012/main" userId="S-1-5-21-1145732884-3958659674-425121051-581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30T15:12:10.818" idx="1">
    <p:pos x="10" y="10"/>
    <p:text/>
    <p:extLst>
      <p:ext uri="{C676402C-5697-4E1C-873F-D02D1690AC5C}">
        <p15:threadingInfo xmlns:p15="http://schemas.microsoft.com/office/powerpoint/2012/main" timeZoneBias="-12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p>
        </p:txBody>
      </p:sp>
      <p:sp>
        <p:nvSpPr>
          <p:cNvPr id="4" name="Platshållare för datum 3"/>
          <p:cNvSpPr>
            <a:spLocks noGrp="1"/>
          </p:cNvSpPr>
          <p:nvPr>
            <p:ph type="dt" sz="half" idx="10"/>
          </p:nvPr>
        </p:nvSpPr>
        <p:spPr/>
        <p:txBody>
          <a:bodyPr/>
          <a:lstStyle/>
          <a:p>
            <a:fld id="{DEA6332A-041D-4214-B2FA-6009A764E402}" type="datetimeFigureOut">
              <a:rPr lang="sv-SE" smtClean="0"/>
              <a:t>2017-08-31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2709084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EA6332A-041D-4214-B2FA-6009A764E402}" type="datetimeFigureOut">
              <a:rPr lang="sv-SE" smtClean="0"/>
              <a:t>2017-08-31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616910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EA6332A-041D-4214-B2FA-6009A764E402}" type="datetimeFigureOut">
              <a:rPr lang="sv-SE" smtClean="0"/>
              <a:t>2017-08-31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3059565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EA6332A-041D-4214-B2FA-6009A764E402}" type="datetimeFigureOut">
              <a:rPr lang="sv-SE" smtClean="0"/>
              <a:t>2017-08-31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1443417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p>
            <a:fld id="{DEA6332A-041D-4214-B2FA-6009A764E402}" type="datetimeFigureOut">
              <a:rPr lang="sv-SE" smtClean="0"/>
              <a:t>2017-08-31</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1739192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DEA6332A-041D-4214-B2FA-6009A764E402}" type="datetimeFigureOut">
              <a:rPr lang="sv-SE" smtClean="0"/>
              <a:t>2017-08-31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108750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DEA6332A-041D-4214-B2FA-6009A764E402}" type="datetimeFigureOut">
              <a:rPr lang="sv-SE" smtClean="0"/>
              <a:t>2017-08-31</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394255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DEA6332A-041D-4214-B2FA-6009A764E402}" type="datetimeFigureOut">
              <a:rPr lang="sv-SE" smtClean="0"/>
              <a:t>2017-08-31</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2115024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EA6332A-041D-4214-B2FA-6009A764E402}" type="datetimeFigureOut">
              <a:rPr lang="sv-SE" smtClean="0"/>
              <a:t>2017-08-31</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87873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DEA6332A-041D-4214-B2FA-6009A764E402}" type="datetimeFigureOut">
              <a:rPr lang="sv-SE" smtClean="0"/>
              <a:t>2017-08-31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2561926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p:txBody>
          <a:bodyPr/>
          <a:lstStyle/>
          <a:p>
            <a:fld id="{DEA6332A-041D-4214-B2FA-6009A764E402}" type="datetimeFigureOut">
              <a:rPr lang="sv-SE" smtClean="0"/>
              <a:t>2017-08-31</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D80192D-55A1-4B53-83E9-7FDD5DA88AF6}" type="slidenum">
              <a:rPr lang="sv-SE" smtClean="0"/>
              <a:t>‹#›</a:t>
            </a:fld>
            <a:endParaRPr lang="sv-SE"/>
          </a:p>
        </p:txBody>
      </p:sp>
    </p:spTree>
    <p:extLst>
      <p:ext uri="{BB962C8B-B14F-4D97-AF65-F5344CB8AC3E}">
        <p14:creationId xmlns:p14="http://schemas.microsoft.com/office/powerpoint/2010/main" val="3230831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A6332A-041D-4214-B2FA-6009A764E402}" type="datetimeFigureOut">
              <a:rPr lang="sv-SE" smtClean="0"/>
              <a:t>2017-08-31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0192D-55A1-4B53-83E9-7FDD5DA88AF6}" type="slidenum">
              <a:rPr lang="sv-SE" smtClean="0"/>
              <a:t>‹#›</a:t>
            </a:fld>
            <a:endParaRPr lang="sv-SE"/>
          </a:p>
        </p:txBody>
      </p:sp>
    </p:spTree>
    <p:extLst>
      <p:ext uri="{BB962C8B-B14F-4D97-AF65-F5344CB8AC3E}">
        <p14:creationId xmlns:p14="http://schemas.microsoft.com/office/powerpoint/2010/main" val="2280319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5" Type="http://schemas.openxmlformats.org/officeDocument/2006/relationships/comments" Target="../comments/comment1.xml"/><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 Id="rId1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384313"/>
            <a:ext cx="3114261" cy="1192696"/>
          </a:xfrm>
        </p:spPr>
        <p:txBody>
          <a:bodyPr/>
          <a:lstStyle/>
          <a:p>
            <a:r>
              <a:rPr lang="sv-SE" dirty="0"/>
              <a:t>Friktion</a:t>
            </a:r>
          </a:p>
        </p:txBody>
      </p:sp>
      <p:sp>
        <p:nvSpPr>
          <p:cNvPr id="3" name="Underrubrik 2"/>
          <p:cNvSpPr>
            <a:spLocks noGrp="1"/>
          </p:cNvSpPr>
          <p:nvPr>
            <p:ph type="subTitle" idx="1"/>
          </p:nvPr>
        </p:nvSpPr>
        <p:spPr>
          <a:xfrm>
            <a:off x="790575" y="1652795"/>
            <a:ext cx="9144000" cy="3862179"/>
          </a:xfrm>
        </p:spPr>
        <p:txBody>
          <a:bodyPr>
            <a:normAutofit lnSpcReduction="10000"/>
          </a:bodyPr>
          <a:lstStyle/>
          <a:p>
            <a:pPr marL="342900" indent="-342900" algn="l">
              <a:buFont typeface="Arial" panose="020B0604020202020204" pitchFamily="34" charset="0"/>
              <a:buChar char="•"/>
            </a:pPr>
            <a:r>
              <a:rPr lang="sv-SE" dirty="0"/>
              <a:t>Friktionskraft uppstår när två föremåls ytor glider mot varandra och ojämnheter i de båda ytorna hakar i varandra. </a:t>
            </a:r>
          </a:p>
          <a:p>
            <a:pPr marL="342900" indent="-342900" algn="l">
              <a:buFont typeface="Arial" panose="020B0604020202020204" pitchFamily="34" charset="0"/>
              <a:buChar char="•"/>
            </a:pPr>
            <a:r>
              <a:rPr lang="sv-SE" dirty="0"/>
              <a:t>Även mellan jämna och släta ytor finns alltid en friktionskraft som hindrar rörelsen.  </a:t>
            </a:r>
          </a:p>
          <a:p>
            <a:pPr marL="342900" indent="-342900" algn="l">
              <a:buFont typeface="Arial" panose="020B0604020202020204" pitchFamily="34" charset="0"/>
              <a:buChar char="•"/>
            </a:pPr>
            <a:r>
              <a:rPr lang="sv-SE" dirty="0"/>
              <a:t>Om ett föremål utsätts för tryckkraft mot en viss riktning, påverkar friktionskraften i motsats riktning.</a:t>
            </a:r>
          </a:p>
          <a:p>
            <a:pPr marL="342900" indent="-342900" algn="l">
              <a:buFont typeface="Arial" panose="020B0604020202020204" pitchFamily="34" charset="0"/>
              <a:buChar char="•"/>
            </a:pPr>
            <a:r>
              <a:rPr lang="sv-SE"/>
              <a:t>Friktionskraften försöker </a:t>
            </a:r>
            <a:r>
              <a:rPr lang="sv-SE" dirty="0"/>
              <a:t>hindra rörelsen men den har ett maximalt värde, ex: om du trycker på ett tungt föremål som fortsätter stå stilla, så är friktionskraften lika stor som påskjutande kraften. Friktionskraften fortsätter öka med den påskjutande kraften. Tills den  uppnår sitt maximalt värde, därefter börjar kroppen röra sig.</a:t>
            </a:r>
          </a:p>
          <a:p>
            <a:pPr algn="l"/>
            <a:endParaRPr lang="sv-SE" dirty="0"/>
          </a:p>
          <a:p>
            <a:pPr marL="342900" indent="-342900" algn="l">
              <a:buFont typeface="Arial" panose="020B0604020202020204" pitchFamily="34" charset="0"/>
              <a:buChar char="•"/>
            </a:pPr>
            <a:endParaRPr lang="sv-SE" dirty="0"/>
          </a:p>
        </p:txBody>
      </p:sp>
    </p:spTree>
    <p:extLst>
      <p:ext uri="{BB962C8B-B14F-4D97-AF65-F5344CB8AC3E}">
        <p14:creationId xmlns:p14="http://schemas.microsoft.com/office/powerpoint/2010/main" val="2715799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Platshållare för innehåll 2"/>
              <p:cNvSpPr>
                <a:spLocks noGrp="1"/>
              </p:cNvSpPr>
              <p:nvPr>
                <p:ph idx="1"/>
              </p:nvPr>
            </p:nvSpPr>
            <p:spPr>
              <a:xfrm>
                <a:off x="838200" y="954157"/>
                <a:ext cx="10515600" cy="5222806"/>
              </a:xfrm>
            </p:spPr>
            <p:txBody>
              <a:bodyPr/>
              <a:lstStyle/>
              <a:p>
                <a:r>
                  <a:rPr lang="sv-SE" dirty="0"/>
                  <a:t>Maximala värdet beror på ytans natur och hur tung föremålet är.</a:t>
                </a:r>
              </a:p>
              <a:p>
                <a:r>
                  <a:rPr lang="sv-SE" dirty="0"/>
                  <a:t>Den statiska friktionskraften är större än den dynamiska.</a:t>
                </a:r>
              </a:p>
              <a:p>
                <a:r>
                  <a:rPr lang="sv-SE" dirty="0"/>
                  <a:t> </a:t>
                </a:r>
                <a14:m>
                  <m:oMath xmlns:m="http://schemas.openxmlformats.org/officeDocument/2006/math">
                    <m:sSub>
                      <m:sSubPr>
                        <m:ctrlPr>
                          <a:rPr lang="sv-SE" b="1" i="1" smtClean="0">
                            <a:latin typeface="Cambria Math" panose="02040503050406030204" pitchFamily="18" charset="0"/>
                          </a:rPr>
                        </m:ctrlPr>
                      </m:sSubPr>
                      <m:e>
                        <m:r>
                          <a:rPr lang="sv-SE" b="1" i="1" smtClean="0">
                            <a:latin typeface="Cambria Math" panose="02040503050406030204" pitchFamily="18" charset="0"/>
                          </a:rPr>
                          <m:t>𝑭</m:t>
                        </m:r>
                      </m:e>
                      <m:sub>
                        <m:r>
                          <a:rPr lang="sv-SE" b="1" i="1" smtClean="0">
                            <a:latin typeface="Cambria Math" panose="02040503050406030204" pitchFamily="18" charset="0"/>
                          </a:rPr>
                          <m:t>𝒇</m:t>
                        </m:r>
                      </m:sub>
                    </m:sSub>
                  </m:oMath>
                </a14:m>
                <a:r>
                  <a:rPr lang="sv-SE" b="1" dirty="0"/>
                  <a:t> = </a:t>
                </a:r>
                <a14:m>
                  <m:oMath xmlns:m="http://schemas.openxmlformats.org/officeDocument/2006/math">
                    <m:r>
                      <a:rPr lang="sv-SE" b="1" i="1" smtClean="0">
                        <a:latin typeface="Cambria Math" panose="02040503050406030204" pitchFamily="18" charset="0"/>
                        <a:ea typeface="Cambria Math" panose="02040503050406030204" pitchFamily="18" charset="0"/>
                      </a:rPr>
                      <m:t>𝝁</m:t>
                    </m:r>
                    <m:r>
                      <a:rPr lang="sv-SE" b="1" i="1" smtClean="0">
                        <a:latin typeface="Cambria Math" panose="02040503050406030204" pitchFamily="18" charset="0"/>
                        <a:ea typeface="Cambria Math" panose="02040503050406030204" pitchFamily="18" charset="0"/>
                      </a:rPr>
                      <m:t> . </m:t>
                    </m:r>
                    <m:sSub>
                      <m:sSubPr>
                        <m:ctrlPr>
                          <a:rPr lang="sv-SE" b="1" i="1" smtClean="0">
                            <a:latin typeface="Cambria Math" panose="02040503050406030204" pitchFamily="18" charset="0"/>
                            <a:ea typeface="Cambria Math" panose="02040503050406030204" pitchFamily="18" charset="0"/>
                          </a:rPr>
                        </m:ctrlPr>
                      </m:sSubPr>
                      <m:e>
                        <m:r>
                          <a:rPr lang="sv-SE" b="1" i="1" smtClean="0">
                            <a:latin typeface="Cambria Math" panose="02040503050406030204" pitchFamily="18" charset="0"/>
                            <a:ea typeface="Cambria Math" panose="02040503050406030204" pitchFamily="18" charset="0"/>
                          </a:rPr>
                          <m:t>𝑭</m:t>
                        </m:r>
                      </m:e>
                      <m:sub>
                        <m:r>
                          <a:rPr lang="sv-SE" b="1" i="1" smtClean="0">
                            <a:latin typeface="Cambria Math" panose="02040503050406030204" pitchFamily="18" charset="0"/>
                            <a:ea typeface="Cambria Math" panose="02040503050406030204" pitchFamily="18" charset="0"/>
                          </a:rPr>
                          <m:t>𝑵</m:t>
                        </m:r>
                      </m:sub>
                    </m:sSub>
                  </m:oMath>
                </a14:m>
                <a:endParaRPr lang="sv-SE" b="1" dirty="0"/>
              </a:p>
              <a:p>
                <a:pPr marL="0" indent="0">
                  <a:buNone/>
                </a:pPr>
                <a:r>
                  <a:rPr lang="sv-SE" dirty="0"/>
                  <a:t>  Den dynamiska friktionskraften </a:t>
                </a:r>
                <a14:m>
                  <m:oMath xmlns:m="http://schemas.openxmlformats.org/officeDocument/2006/math">
                    <m:sSub>
                      <m:sSubPr>
                        <m:ctrlPr>
                          <a:rPr lang="sv-SE" b="1" i="1" smtClean="0">
                            <a:latin typeface="Cambria Math" panose="02040503050406030204" pitchFamily="18" charset="0"/>
                          </a:rPr>
                        </m:ctrlPr>
                      </m:sSubPr>
                      <m:e>
                        <m:r>
                          <a:rPr lang="sv-SE" b="1" i="1" smtClean="0">
                            <a:latin typeface="Cambria Math" panose="02040503050406030204" pitchFamily="18" charset="0"/>
                          </a:rPr>
                          <m:t>𝑭</m:t>
                        </m:r>
                      </m:e>
                      <m:sub>
                        <m:r>
                          <a:rPr lang="sv-SE" b="1" i="1" smtClean="0">
                            <a:latin typeface="Cambria Math" panose="02040503050406030204" pitchFamily="18" charset="0"/>
                          </a:rPr>
                          <m:t>𝒇</m:t>
                        </m:r>
                      </m:sub>
                    </m:sSub>
                  </m:oMath>
                </a14:m>
                <a:r>
                  <a:rPr lang="sv-SE" dirty="0"/>
                  <a:t> är proportionell mot normalkraften </a:t>
                </a:r>
                <a14:m>
                  <m:oMath xmlns:m="http://schemas.openxmlformats.org/officeDocument/2006/math">
                    <m:sSub>
                      <m:sSubPr>
                        <m:ctrlPr>
                          <a:rPr lang="sv-SE" b="1" i="1" smtClean="0">
                            <a:latin typeface="Cambria Math" panose="02040503050406030204" pitchFamily="18" charset="0"/>
                          </a:rPr>
                        </m:ctrlPr>
                      </m:sSubPr>
                      <m:e>
                        <m:r>
                          <a:rPr lang="sv-SE" b="1" i="1" smtClean="0">
                            <a:latin typeface="Cambria Math" panose="02040503050406030204" pitchFamily="18" charset="0"/>
                          </a:rPr>
                          <m:t>𝑭</m:t>
                        </m:r>
                      </m:e>
                      <m:sub>
                        <m:r>
                          <a:rPr lang="sv-SE" b="1" i="1" smtClean="0">
                            <a:latin typeface="Cambria Math" panose="02040503050406030204" pitchFamily="18" charset="0"/>
                          </a:rPr>
                          <m:t>𝑵</m:t>
                        </m:r>
                      </m:sub>
                    </m:sSub>
                  </m:oMath>
                </a14:m>
                <a:r>
                  <a:rPr lang="sv-SE" dirty="0"/>
                  <a:t> . </a:t>
                </a:r>
                <a14:m>
                  <m:oMath xmlns:m="http://schemas.openxmlformats.org/officeDocument/2006/math">
                    <m:r>
                      <a:rPr lang="sv-SE" b="1" i="1" smtClean="0">
                        <a:latin typeface="Cambria Math" panose="02040503050406030204" pitchFamily="18" charset="0"/>
                        <a:ea typeface="Cambria Math" panose="02040503050406030204" pitchFamily="18" charset="0"/>
                      </a:rPr>
                      <m:t>𝝁</m:t>
                    </m:r>
                  </m:oMath>
                </a14:m>
                <a:r>
                  <a:rPr lang="sv-SE" b="1" dirty="0"/>
                  <a:t> </a:t>
                </a:r>
                <a:r>
                  <a:rPr lang="sv-SE" dirty="0"/>
                  <a:t>Är friktionstalet eller koefficienten.</a:t>
                </a:r>
              </a:p>
              <a:p>
                <a14:m>
                  <m:oMath xmlns:m="http://schemas.openxmlformats.org/officeDocument/2006/math">
                    <m:r>
                      <a:rPr lang="sv-SE" b="1" i="1">
                        <a:latin typeface="Cambria Math" panose="02040503050406030204" pitchFamily="18" charset="0"/>
                        <a:ea typeface="Cambria Math" panose="02040503050406030204" pitchFamily="18" charset="0"/>
                      </a:rPr>
                      <m:t>𝝁</m:t>
                    </m:r>
                  </m:oMath>
                </a14:m>
                <a:r>
                  <a:rPr lang="sv-SE" dirty="0"/>
                  <a:t> är en enhetslös konstant vars värde beror på vilka ytor som glider mot varandra. </a:t>
                </a:r>
              </a:p>
              <a:p>
                <a:r>
                  <a:rPr lang="sv-SE" dirty="0"/>
                  <a:t>Ex: </a:t>
                </a:r>
                <a14:m>
                  <m:oMath xmlns:m="http://schemas.openxmlformats.org/officeDocument/2006/math">
                    <m:r>
                      <a:rPr lang="sv-SE" b="1" i="1">
                        <a:latin typeface="Cambria Math" panose="02040503050406030204" pitchFamily="18" charset="0"/>
                        <a:ea typeface="Cambria Math" panose="02040503050406030204" pitchFamily="18" charset="0"/>
                      </a:rPr>
                      <m:t>𝝁</m:t>
                    </m:r>
                  </m:oMath>
                </a14:m>
                <a:r>
                  <a:rPr lang="sv-SE" dirty="0"/>
                  <a:t>  = 0,03 för is mot is</a:t>
                </a:r>
              </a:p>
              <a:p>
                <a:pPr marL="0" indent="0">
                  <a:buNone/>
                </a:pPr>
                <a:r>
                  <a:rPr lang="sv-SE" dirty="0"/>
                  <a:t>	   = 0,3 för trä mot trä</a:t>
                </a:r>
              </a:p>
              <a:p>
                <a:pPr marL="0" indent="0">
                  <a:buNone/>
                </a:pPr>
                <a:r>
                  <a:rPr lang="sv-SE" dirty="0"/>
                  <a:t>	   =0,8 för gummi mot betong</a:t>
                </a:r>
              </a:p>
              <a:p>
                <a:pPr marL="0" indent="0">
                  <a:buNone/>
                </a:pPr>
                <a:endParaRPr lang="sv-SE" dirty="0"/>
              </a:p>
            </p:txBody>
          </p:sp>
        </mc:Choice>
        <mc:Fallback xmlns="">
          <p:sp>
            <p:nvSpPr>
              <p:cNvPr id="3" name="Platshållare för innehåll 2"/>
              <p:cNvSpPr>
                <a:spLocks noGrp="1" noRot="1" noChangeAspect="1" noMove="1" noResize="1" noEditPoints="1" noAdjustHandles="1" noChangeArrowheads="1" noChangeShapeType="1" noTextEdit="1"/>
              </p:cNvSpPr>
              <p:nvPr>
                <p:ph idx="1"/>
              </p:nvPr>
            </p:nvSpPr>
            <p:spPr>
              <a:xfrm>
                <a:off x="838200" y="954157"/>
                <a:ext cx="10515600" cy="5222806"/>
              </a:xfrm>
              <a:blipFill>
                <a:blip r:embed="rId2"/>
                <a:stretch>
                  <a:fillRect l="-1043" t="-1986" r="-1739"/>
                </a:stretch>
              </a:blipFill>
            </p:spPr>
            <p:txBody>
              <a:bodyPr/>
              <a:lstStyle/>
              <a:p>
                <a:r>
                  <a:rPr lang="sv-SE">
                    <a:noFill/>
                  </a:rPr>
                  <a:t> </a:t>
                </a:r>
              </a:p>
            </p:txBody>
          </p:sp>
        </mc:Fallback>
      </mc:AlternateContent>
    </p:spTree>
    <p:extLst>
      <p:ext uri="{BB962C8B-B14F-4D97-AF65-F5344CB8AC3E}">
        <p14:creationId xmlns:p14="http://schemas.microsoft.com/office/powerpoint/2010/main" val="157576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762000"/>
          </a:xfrm>
        </p:spPr>
        <p:txBody>
          <a:bodyPr/>
          <a:lstStyle/>
          <a:p>
            <a:r>
              <a:rPr lang="sv-SE"/>
              <a:t>Lutande plan</a:t>
            </a:r>
            <a:endParaRPr lang="sv-SE" dirty="0"/>
          </a:p>
        </p:txBody>
      </p:sp>
      <p:sp>
        <p:nvSpPr>
          <p:cNvPr id="36" name="Platshållare för text 35"/>
          <p:cNvSpPr>
            <a:spLocks noGrp="1"/>
          </p:cNvSpPr>
          <p:nvPr>
            <p:ph type="body" sz="half" idx="2"/>
          </p:nvPr>
        </p:nvSpPr>
        <p:spPr>
          <a:xfrm>
            <a:off x="839788" y="1311965"/>
            <a:ext cx="3932237" cy="4557023"/>
          </a:xfrm>
        </p:spPr>
        <p:txBody>
          <a:bodyPr>
            <a:normAutofit/>
          </a:bodyPr>
          <a:lstStyle/>
          <a:p>
            <a:endParaRPr lang="sv-SE" sz="1800" dirty="0"/>
          </a:p>
          <a:p>
            <a:endParaRPr lang="sv-SE" sz="1800" dirty="0"/>
          </a:p>
          <a:p>
            <a:pPr marL="285750" indent="-285750">
              <a:buFont typeface="Arial" panose="020B0604020202020204" pitchFamily="34" charset="0"/>
              <a:buChar char="•"/>
            </a:pPr>
            <a:endParaRPr lang="sv-SE" sz="1800" dirty="0"/>
          </a:p>
          <a:p>
            <a:endParaRPr lang="sv-SE" sz="1800" dirty="0"/>
          </a:p>
          <a:p>
            <a:endParaRPr lang="sv-SE" sz="1800" dirty="0"/>
          </a:p>
          <a:p>
            <a:endParaRPr lang="sv-SE" sz="1800" dirty="0"/>
          </a:p>
          <a:p>
            <a:endParaRPr lang="sv-SE" sz="1800" dirty="0"/>
          </a:p>
        </p:txBody>
      </p:sp>
      <p:cxnSp>
        <p:nvCxnSpPr>
          <p:cNvPr id="5" name="Rak koppling 4"/>
          <p:cNvCxnSpPr/>
          <p:nvPr/>
        </p:nvCxnSpPr>
        <p:spPr>
          <a:xfrm>
            <a:off x="6877878" y="1974574"/>
            <a:ext cx="2955235" cy="1338469"/>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Rak koppling 7"/>
          <p:cNvCxnSpPr/>
          <p:nvPr/>
        </p:nvCxnSpPr>
        <p:spPr>
          <a:xfrm flipH="1">
            <a:off x="6877878" y="3339548"/>
            <a:ext cx="2955235" cy="7951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Rak koppling 13"/>
          <p:cNvCxnSpPr/>
          <p:nvPr/>
        </p:nvCxnSpPr>
        <p:spPr>
          <a:xfrm flipV="1">
            <a:off x="7752522" y="2093843"/>
            <a:ext cx="198782" cy="278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Rak koppling 15"/>
          <p:cNvCxnSpPr/>
          <p:nvPr/>
        </p:nvCxnSpPr>
        <p:spPr>
          <a:xfrm>
            <a:off x="7951304" y="2093843"/>
            <a:ext cx="477079" cy="2179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Rak koppling 17"/>
          <p:cNvCxnSpPr/>
          <p:nvPr/>
        </p:nvCxnSpPr>
        <p:spPr>
          <a:xfrm flipH="1">
            <a:off x="8282609" y="2311815"/>
            <a:ext cx="159026" cy="3386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Rak pilkoppling 21"/>
          <p:cNvCxnSpPr/>
          <p:nvPr/>
        </p:nvCxnSpPr>
        <p:spPr>
          <a:xfrm>
            <a:off x="8083826" y="2372139"/>
            <a:ext cx="13252" cy="7421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Rak pilkoppling 23"/>
          <p:cNvCxnSpPr/>
          <p:nvPr/>
        </p:nvCxnSpPr>
        <p:spPr>
          <a:xfrm flipV="1">
            <a:off x="8083826" y="1755223"/>
            <a:ext cx="344557" cy="616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Rak pilkoppling 25"/>
          <p:cNvCxnSpPr/>
          <p:nvPr/>
        </p:nvCxnSpPr>
        <p:spPr>
          <a:xfrm>
            <a:off x="8097078" y="2372139"/>
            <a:ext cx="463826" cy="217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Rak pilkoppling 27"/>
          <p:cNvCxnSpPr/>
          <p:nvPr/>
        </p:nvCxnSpPr>
        <p:spPr>
          <a:xfrm flipH="1">
            <a:off x="7752522" y="2398644"/>
            <a:ext cx="344556" cy="549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Rak pilkoppling 33"/>
          <p:cNvCxnSpPr/>
          <p:nvPr/>
        </p:nvCxnSpPr>
        <p:spPr>
          <a:xfrm flipH="1" flipV="1">
            <a:off x="7341704" y="2093843"/>
            <a:ext cx="410818" cy="2179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8" name="textruta 37"/>
              <p:cNvSpPr txBox="1"/>
              <p:nvPr/>
            </p:nvSpPr>
            <p:spPr>
              <a:xfrm>
                <a:off x="7023652" y="1755223"/>
                <a:ext cx="450574" cy="39158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𝑓</m:t>
                          </m:r>
                        </m:sub>
                      </m:sSub>
                    </m:oMath>
                  </m:oMathPara>
                </a14:m>
                <a:endParaRPr lang="sv-SE" dirty="0"/>
              </a:p>
            </p:txBody>
          </p:sp>
        </mc:Choice>
        <mc:Fallback xmlns="">
          <p:sp>
            <p:nvSpPr>
              <p:cNvPr id="38" name="textruta 37"/>
              <p:cNvSpPr txBox="1">
                <a:spLocks noRot="1" noChangeAspect="1" noMove="1" noResize="1" noEditPoints="1" noAdjustHandles="1" noChangeArrowheads="1" noChangeShapeType="1" noTextEdit="1"/>
              </p:cNvSpPr>
              <p:nvPr/>
            </p:nvSpPr>
            <p:spPr>
              <a:xfrm>
                <a:off x="7023652" y="1755223"/>
                <a:ext cx="450574" cy="391582"/>
              </a:xfrm>
              <a:prstGeom prst="rect">
                <a:avLst/>
              </a:prstGeom>
              <a:blipFill>
                <a:blip r:embed="rId2"/>
                <a:stretch>
                  <a:fillRect b="-9375"/>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39" name="textruta 38"/>
              <p:cNvSpPr txBox="1"/>
              <p:nvPr/>
            </p:nvSpPr>
            <p:spPr>
              <a:xfrm>
                <a:off x="8282609" y="1457739"/>
                <a:ext cx="371061"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sv-SE" i="1" smtClean="0">
                              <a:latin typeface="Cambria Math" panose="02040503050406030204" pitchFamily="18" charset="0"/>
                            </a:rPr>
                          </m:ctrlPr>
                        </m:sSubPr>
                        <m:e>
                          <m:r>
                            <a:rPr lang="sv-SE" i="1">
                              <a:latin typeface="Cambria Math" panose="02040503050406030204" pitchFamily="18" charset="0"/>
                            </a:rPr>
                            <m:t>𝐹</m:t>
                          </m:r>
                        </m:e>
                        <m:sub>
                          <m:r>
                            <a:rPr lang="sv-SE" b="0" i="1" smtClean="0">
                              <a:latin typeface="Cambria Math" panose="02040503050406030204" pitchFamily="18" charset="0"/>
                            </a:rPr>
                            <m:t>𝑁</m:t>
                          </m:r>
                        </m:sub>
                      </m:sSub>
                    </m:oMath>
                  </m:oMathPara>
                </a14:m>
                <a:endParaRPr lang="sv-SE" dirty="0"/>
              </a:p>
            </p:txBody>
          </p:sp>
        </mc:Choice>
        <mc:Fallback xmlns="">
          <p:sp>
            <p:nvSpPr>
              <p:cNvPr id="39" name="textruta 38"/>
              <p:cNvSpPr txBox="1">
                <a:spLocks noRot="1" noChangeAspect="1" noMove="1" noResize="1" noEditPoints="1" noAdjustHandles="1" noChangeArrowheads="1" noChangeShapeType="1" noTextEdit="1"/>
              </p:cNvSpPr>
              <p:nvPr/>
            </p:nvSpPr>
            <p:spPr>
              <a:xfrm>
                <a:off x="8282609" y="1457739"/>
                <a:ext cx="371061" cy="369332"/>
              </a:xfrm>
              <a:prstGeom prst="rect">
                <a:avLst/>
              </a:prstGeom>
              <a:blipFill>
                <a:blip r:embed="rId3"/>
                <a:stretch>
                  <a:fillRect r="-4918"/>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40" name="textruta 39"/>
              <p:cNvSpPr txBox="1"/>
              <p:nvPr/>
            </p:nvSpPr>
            <p:spPr>
              <a:xfrm>
                <a:off x="8560904" y="2398644"/>
                <a:ext cx="410817"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sv-SE" i="1" smtClean="0">
                              <a:latin typeface="Cambria Math" panose="02040503050406030204" pitchFamily="18" charset="0"/>
                            </a:rPr>
                          </m:ctrlPr>
                        </m:sSubPr>
                        <m:e>
                          <m:r>
                            <a:rPr lang="sv-SE" i="1">
                              <a:latin typeface="Cambria Math" panose="02040503050406030204" pitchFamily="18" charset="0"/>
                            </a:rPr>
                            <m:t>𝐹</m:t>
                          </m:r>
                        </m:e>
                        <m:sub>
                          <m:r>
                            <a:rPr lang="sv-SE" b="0" i="1" smtClean="0">
                              <a:latin typeface="Cambria Math" panose="02040503050406030204" pitchFamily="18" charset="0"/>
                            </a:rPr>
                            <m:t>1</m:t>
                          </m:r>
                        </m:sub>
                      </m:sSub>
                    </m:oMath>
                  </m:oMathPara>
                </a14:m>
                <a:endParaRPr lang="sv-SE" dirty="0"/>
              </a:p>
            </p:txBody>
          </p:sp>
        </mc:Choice>
        <mc:Fallback xmlns="">
          <p:sp>
            <p:nvSpPr>
              <p:cNvPr id="40" name="textruta 39"/>
              <p:cNvSpPr txBox="1">
                <a:spLocks noRot="1" noChangeAspect="1" noMove="1" noResize="1" noEditPoints="1" noAdjustHandles="1" noChangeArrowheads="1" noChangeShapeType="1" noTextEdit="1"/>
              </p:cNvSpPr>
              <p:nvPr/>
            </p:nvSpPr>
            <p:spPr>
              <a:xfrm>
                <a:off x="8560904" y="2398644"/>
                <a:ext cx="410817" cy="369332"/>
              </a:xfrm>
              <a:prstGeom prst="rect">
                <a:avLst/>
              </a:prstGeom>
              <a:blipFill>
                <a:blip r:embed="rId4"/>
                <a:stretch>
                  <a:fillRect/>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41" name="textruta 40"/>
              <p:cNvSpPr txBox="1"/>
              <p:nvPr/>
            </p:nvSpPr>
            <p:spPr>
              <a:xfrm>
                <a:off x="7474226" y="2947919"/>
                <a:ext cx="477078"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sv-SE" i="1" smtClean="0">
                              <a:latin typeface="Cambria Math" panose="02040503050406030204" pitchFamily="18" charset="0"/>
                            </a:rPr>
                          </m:ctrlPr>
                        </m:sSubPr>
                        <m:e>
                          <m:r>
                            <a:rPr lang="sv-SE" i="1">
                              <a:latin typeface="Cambria Math" panose="02040503050406030204" pitchFamily="18" charset="0"/>
                            </a:rPr>
                            <m:t>𝐹</m:t>
                          </m:r>
                        </m:e>
                        <m:sub>
                          <m:r>
                            <a:rPr lang="sv-SE" b="0" i="1" smtClean="0">
                              <a:latin typeface="Cambria Math" panose="02040503050406030204" pitchFamily="18" charset="0"/>
                            </a:rPr>
                            <m:t>2</m:t>
                          </m:r>
                        </m:sub>
                      </m:sSub>
                    </m:oMath>
                  </m:oMathPara>
                </a14:m>
                <a:endParaRPr lang="sv-SE" dirty="0"/>
              </a:p>
            </p:txBody>
          </p:sp>
        </mc:Choice>
        <mc:Fallback xmlns="">
          <p:sp>
            <p:nvSpPr>
              <p:cNvPr id="41" name="textruta 40"/>
              <p:cNvSpPr txBox="1">
                <a:spLocks noRot="1" noChangeAspect="1" noMove="1" noResize="1" noEditPoints="1" noAdjustHandles="1" noChangeArrowheads="1" noChangeShapeType="1" noTextEdit="1"/>
              </p:cNvSpPr>
              <p:nvPr/>
            </p:nvSpPr>
            <p:spPr>
              <a:xfrm>
                <a:off x="7474226" y="2947919"/>
                <a:ext cx="477078" cy="369332"/>
              </a:xfrm>
              <a:prstGeom prst="rect">
                <a:avLst/>
              </a:prstGeom>
              <a:blipFill>
                <a:blip r:embed="rId5"/>
                <a:stretch>
                  <a:fillRect/>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43" name="textruta 42"/>
              <p:cNvSpPr txBox="1"/>
              <p:nvPr/>
            </p:nvSpPr>
            <p:spPr>
              <a:xfrm>
                <a:off x="8097078" y="2947919"/>
                <a:ext cx="278296"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sv-SE" i="1" smtClean="0">
                              <a:latin typeface="Cambria Math" panose="02040503050406030204" pitchFamily="18" charset="0"/>
                            </a:rPr>
                          </m:ctrlPr>
                        </m:sSubPr>
                        <m:e>
                          <m:r>
                            <a:rPr lang="sv-SE" b="0" i="1" smtClean="0">
                              <a:latin typeface="Cambria Math" panose="02040503050406030204" pitchFamily="18" charset="0"/>
                            </a:rPr>
                            <m:t>𝑚𝑔</m:t>
                          </m:r>
                        </m:e>
                        <m:sub/>
                      </m:sSub>
                    </m:oMath>
                  </m:oMathPara>
                </a14:m>
                <a:endParaRPr lang="sv-SE" dirty="0"/>
              </a:p>
            </p:txBody>
          </p:sp>
        </mc:Choice>
        <mc:Fallback xmlns="">
          <p:sp>
            <p:nvSpPr>
              <p:cNvPr id="43" name="textruta 42"/>
              <p:cNvSpPr txBox="1">
                <a:spLocks noRot="1" noChangeAspect="1" noMove="1" noResize="1" noEditPoints="1" noAdjustHandles="1" noChangeArrowheads="1" noChangeShapeType="1" noTextEdit="1"/>
              </p:cNvSpPr>
              <p:nvPr/>
            </p:nvSpPr>
            <p:spPr>
              <a:xfrm>
                <a:off x="8097078" y="2947919"/>
                <a:ext cx="278296" cy="369332"/>
              </a:xfrm>
              <a:prstGeom prst="rect">
                <a:avLst/>
              </a:prstGeom>
              <a:blipFill>
                <a:blip r:embed="rId6"/>
                <a:stretch>
                  <a:fillRect r="-82609" b="-6667"/>
                </a:stretch>
              </a:blipFill>
            </p:spPr>
            <p:txBody>
              <a:bodyPr/>
              <a:lstStyle/>
              <a:p>
                <a:r>
                  <a:rPr lang="sv-SE">
                    <a:noFill/>
                  </a:rPr>
                  <a:t> </a:t>
                </a:r>
              </a:p>
            </p:txBody>
          </p:sp>
        </mc:Fallback>
      </mc:AlternateContent>
      <p:sp>
        <p:nvSpPr>
          <p:cNvPr id="44" name="Båge 43"/>
          <p:cNvSpPr/>
          <p:nvPr/>
        </p:nvSpPr>
        <p:spPr>
          <a:xfrm>
            <a:off x="9395791" y="3114261"/>
            <a:ext cx="66261" cy="450574"/>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mc:AlternateContent xmlns:mc="http://schemas.openxmlformats.org/markup-compatibility/2006" xmlns:a14="http://schemas.microsoft.com/office/drawing/2010/main">
        <mc:Choice Requires="a14">
          <p:sp>
            <p:nvSpPr>
              <p:cNvPr id="45" name="textruta 44"/>
              <p:cNvSpPr txBox="1"/>
              <p:nvPr/>
            </p:nvSpPr>
            <p:spPr>
              <a:xfrm>
                <a:off x="9077739" y="3049729"/>
                <a:ext cx="31805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sv-SE" i="1" smtClean="0">
                          <a:latin typeface="Cambria Math" panose="02040503050406030204" pitchFamily="18" charset="0"/>
                          <a:ea typeface="Cambria Math" panose="02040503050406030204" pitchFamily="18" charset="0"/>
                        </a:rPr>
                        <m:t>𝛼</m:t>
                      </m:r>
                    </m:oMath>
                  </m:oMathPara>
                </a14:m>
                <a:endParaRPr lang="sv-SE" dirty="0"/>
              </a:p>
            </p:txBody>
          </p:sp>
        </mc:Choice>
        <mc:Fallback xmlns="">
          <p:sp>
            <p:nvSpPr>
              <p:cNvPr id="45" name="textruta 44"/>
              <p:cNvSpPr txBox="1">
                <a:spLocks noRot="1" noChangeAspect="1" noMove="1" noResize="1" noEditPoints="1" noAdjustHandles="1" noChangeArrowheads="1" noChangeShapeType="1" noTextEdit="1"/>
              </p:cNvSpPr>
              <p:nvPr/>
            </p:nvSpPr>
            <p:spPr>
              <a:xfrm>
                <a:off x="9077739" y="3049729"/>
                <a:ext cx="318052" cy="369332"/>
              </a:xfrm>
              <a:prstGeom prst="rect">
                <a:avLst/>
              </a:prstGeom>
              <a:blipFill>
                <a:blip r:embed="rId7"/>
                <a:stretch>
                  <a:fillRect/>
                </a:stretch>
              </a:blipFill>
            </p:spPr>
            <p:txBody>
              <a:bodyPr/>
              <a:lstStyle/>
              <a:p>
                <a:r>
                  <a:rPr lang="sv-SE">
                    <a:noFill/>
                  </a:rPr>
                  <a:t> </a:t>
                </a:r>
              </a:p>
            </p:txBody>
          </p:sp>
        </mc:Fallback>
      </mc:AlternateContent>
      <p:sp>
        <p:nvSpPr>
          <p:cNvPr id="48" name="Båge 47"/>
          <p:cNvSpPr/>
          <p:nvPr/>
        </p:nvSpPr>
        <p:spPr>
          <a:xfrm>
            <a:off x="7845287" y="2583310"/>
            <a:ext cx="251791" cy="86313"/>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mc:AlternateContent xmlns:mc="http://schemas.openxmlformats.org/markup-compatibility/2006" xmlns:a14="http://schemas.microsoft.com/office/drawing/2010/main">
        <mc:Choice Requires="a14">
          <p:sp>
            <p:nvSpPr>
              <p:cNvPr id="49" name="Rektangel 48"/>
              <p:cNvSpPr/>
              <p:nvPr/>
            </p:nvSpPr>
            <p:spPr>
              <a:xfrm>
                <a:off x="7807432" y="2545281"/>
                <a:ext cx="382412"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sv-SE" i="1">
                          <a:latin typeface="Cambria Math" panose="02040503050406030204" pitchFamily="18" charset="0"/>
                          <a:ea typeface="Cambria Math" panose="02040503050406030204" pitchFamily="18" charset="0"/>
                        </a:rPr>
                        <m:t>𝛼</m:t>
                      </m:r>
                    </m:oMath>
                  </m:oMathPara>
                </a14:m>
                <a:endParaRPr lang="sv-SE" dirty="0"/>
              </a:p>
            </p:txBody>
          </p:sp>
        </mc:Choice>
        <mc:Fallback xmlns="">
          <p:sp>
            <p:nvSpPr>
              <p:cNvPr id="49" name="Rektangel 48"/>
              <p:cNvSpPr>
                <a:spLocks noRot="1" noChangeAspect="1" noMove="1" noResize="1" noEditPoints="1" noAdjustHandles="1" noChangeArrowheads="1" noChangeShapeType="1" noTextEdit="1"/>
              </p:cNvSpPr>
              <p:nvPr/>
            </p:nvSpPr>
            <p:spPr>
              <a:xfrm>
                <a:off x="7807432" y="2545281"/>
                <a:ext cx="382412" cy="369332"/>
              </a:xfrm>
              <a:prstGeom prst="rect">
                <a:avLst/>
              </a:prstGeom>
              <a:blipFill>
                <a:blip r:embed="rId8"/>
                <a:stretch>
                  <a:fillRect/>
                </a:stretch>
              </a:blipFill>
            </p:spPr>
            <p:txBody>
              <a:bodyPr/>
              <a:lstStyle/>
              <a:p>
                <a:r>
                  <a:rPr lang="sv-SE">
                    <a:noFill/>
                  </a:rPr>
                  <a:t> </a:t>
                </a:r>
              </a:p>
            </p:txBody>
          </p:sp>
        </mc:Fallback>
      </mc:AlternateContent>
      <p:sp>
        <p:nvSpPr>
          <p:cNvPr id="50" name="Rektangel 49"/>
          <p:cNvSpPr/>
          <p:nvPr/>
        </p:nvSpPr>
        <p:spPr>
          <a:xfrm>
            <a:off x="1181099" y="1694349"/>
            <a:ext cx="3362325" cy="369332"/>
          </a:xfrm>
          <a:prstGeom prst="rect">
            <a:avLst/>
          </a:prstGeom>
        </p:spPr>
        <p:txBody>
          <a:bodyPr wrap="square">
            <a:spAutoFit/>
          </a:bodyPr>
          <a:lstStyle/>
          <a:p>
            <a:pPr marL="285750" indent="-285750">
              <a:buFont typeface="Arial" panose="020B0604020202020204" pitchFamily="34" charset="0"/>
              <a:buChar char="•"/>
            </a:pPr>
            <a:r>
              <a:rPr lang="sv-SE" dirty="0"/>
              <a:t>Tyngdkraften riktad rakt neråt.</a:t>
            </a:r>
          </a:p>
        </p:txBody>
      </p:sp>
      <mc:AlternateContent xmlns:mc="http://schemas.openxmlformats.org/markup-compatibility/2006" xmlns:a14="http://schemas.microsoft.com/office/drawing/2010/main">
        <mc:Choice Requires="a14">
          <p:sp>
            <p:nvSpPr>
              <p:cNvPr id="51" name="Rektangel 50"/>
              <p:cNvSpPr/>
              <p:nvPr/>
            </p:nvSpPr>
            <p:spPr>
              <a:xfrm>
                <a:off x="1181099" y="2216084"/>
                <a:ext cx="3564566" cy="369332"/>
              </a:xfrm>
              <a:prstGeom prst="rect">
                <a:avLst/>
              </a:prstGeom>
            </p:spPr>
            <p:txBody>
              <a:bodyPr wrap="none">
                <a:spAutoFit/>
              </a:bodyPr>
              <a:lstStyle/>
              <a:p>
                <a:pPr marL="285750" indent="-285750">
                  <a:buFont typeface="Arial" panose="020B0604020202020204" pitchFamily="34" charset="0"/>
                  <a:buChar char="•"/>
                </a:pPr>
                <a:r>
                  <a:rPr lang="sv-SE" dirty="0"/>
                  <a:t>Består av två komposanter </a:t>
                </a: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1</m:t>
                        </m:r>
                      </m:sub>
                    </m:sSub>
                  </m:oMath>
                </a14:m>
                <a:r>
                  <a:rPr lang="sv-SE" dirty="0"/>
                  <a:t>, </a:t>
                </a:r>
                <a14:m>
                  <m:oMath xmlns:m="http://schemas.openxmlformats.org/officeDocument/2006/math">
                    <m:sSub>
                      <m:sSubPr>
                        <m:ctrlPr>
                          <a:rPr lang="sv-SE" i="1" dirty="0">
                            <a:latin typeface="Cambria Math" panose="02040503050406030204" pitchFamily="18" charset="0"/>
                          </a:rPr>
                        </m:ctrlPr>
                      </m:sSubPr>
                      <m:e>
                        <m:r>
                          <a:rPr lang="sv-SE" i="1" dirty="0">
                            <a:latin typeface="Cambria Math" panose="02040503050406030204" pitchFamily="18" charset="0"/>
                          </a:rPr>
                          <m:t>𝐹</m:t>
                        </m:r>
                      </m:e>
                      <m:sub>
                        <m:r>
                          <a:rPr lang="sv-SE" i="1" dirty="0">
                            <a:latin typeface="Cambria Math" panose="02040503050406030204" pitchFamily="18" charset="0"/>
                          </a:rPr>
                          <m:t>2</m:t>
                        </m:r>
                      </m:sub>
                    </m:sSub>
                  </m:oMath>
                </a14:m>
                <a:endParaRPr lang="sv-SE" dirty="0"/>
              </a:p>
            </p:txBody>
          </p:sp>
        </mc:Choice>
        <mc:Fallback xmlns="">
          <p:sp>
            <p:nvSpPr>
              <p:cNvPr id="51" name="Rektangel 50"/>
              <p:cNvSpPr>
                <a:spLocks noRot="1" noChangeAspect="1" noMove="1" noResize="1" noEditPoints="1" noAdjustHandles="1" noChangeArrowheads="1" noChangeShapeType="1" noTextEdit="1"/>
              </p:cNvSpPr>
              <p:nvPr/>
            </p:nvSpPr>
            <p:spPr>
              <a:xfrm>
                <a:off x="1181099" y="2216084"/>
                <a:ext cx="3564566" cy="369332"/>
              </a:xfrm>
              <a:prstGeom prst="rect">
                <a:avLst/>
              </a:prstGeom>
              <a:blipFill>
                <a:blip r:embed="rId9"/>
                <a:stretch>
                  <a:fillRect l="-1199" t="-10000" b="-26667"/>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52" name="Rektangel 51"/>
              <p:cNvSpPr/>
              <p:nvPr/>
            </p:nvSpPr>
            <p:spPr>
              <a:xfrm>
                <a:off x="1180687" y="2772009"/>
                <a:ext cx="1472056" cy="391582"/>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𝑓</m:t>
                        </m:r>
                      </m:sub>
                    </m:sSub>
                  </m:oMath>
                </a14:m>
                <a:r>
                  <a:rPr lang="sv-SE" dirty="0"/>
                  <a:t> = </a:t>
                </a: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1</m:t>
                        </m:r>
                      </m:sub>
                    </m:sSub>
                  </m:oMath>
                </a14:m>
                <a:endParaRPr lang="sv-SE" dirty="0"/>
              </a:p>
            </p:txBody>
          </p:sp>
        </mc:Choice>
        <mc:Fallback xmlns="">
          <p:sp>
            <p:nvSpPr>
              <p:cNvPr id="52" name="Rektangel 51"/>
              <p:cNvSpPr>
                <a:spLocks noRot="1" noChangeAspect="1" noMove="1" noResize="1" noEditPoints="1" noAdjustHandles="1" noChangeArrowheads="1" noChangeShapeType="1" noTextEdit="1"/>
              </p:cNvSpPr>
              <p:nvPr/>
            </p:nvSpPr>
            <p:spPr>
              <a:xfrm>
                <a:off x="1180687" y="2772009"/>
                <a:ext cx="1472056" cy="391582"/>
              </a:xfrm>
              <a:prstGeom prst="rect">
                <a:avLst/>
              </a:prstGeom>
              <a:blipFill>
                <a:blip r:embed="rId10"/>
                <a:stretch>
                  <a:fillRect l="-2905" t="-7813" b="-20313"/>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54" name="Rektangel 53"/>
              <p:cNvSpPr/>
              <p:nvPr/>
            </p:nvSpPr>
            <p:spPr>
              <a:xfrm>
                <a:off x="1180686" y="3231713"/>
                <a:ext cx="1432505" cy="369332"/>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𝑁</m:t>
                        </m:r>
                      </m:sub>
                    </m:sSub>
                  </m:oMath>
                </a14:m>
                <a:r>
                  <a:rPr lang="sv-SE" dirty="0"/>
                  <a:t> = </a:t>
                </a: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2</m:t>
                        </m:r>
                      </m:sub>
                    </m:sSub>
                  </m:oMath>
                </a14:m>
                <a:endParaRPr lang="sv-SE" dirty="0"/>
              </a:p>
            </p:txBody>
          </p:sp>
        </mc:Choice>
        <mc:Fallback xmlns="">
          <p:sp>
            <p:nvSpPr>
              <p:cNvPr id="54" name="Rektangel 53"/>
              <p:cNvSpPr>
                <a:spLocks noRot="1" noChangeAspect="1" noMove="1" noResize="1" noEditPoints="1" noAdjustHandles="1" noChangeArrowheads="1" noChangeShapeType="1" noTextEdit="1"/>
              </p:cNvSpPr>
              <p:nvPr/>
            </p:nvSpPr>
            <p:spPr>
              <a:xfrm>
                <a:off x="1180686" y="3231713"/>
                <a:ext cx="1432505" cy="369332"/>
              </a:xfrm>
              <a:prstGeom prst="rect">
                <a:avLst/>
              </a:prstGeom>
              <a:blipFill>
                <a:blip r:embed="rId11"/>
                <a:stretch>
                  <a:fillRect l="-2979" t="-8197" b="-24590"/>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55" name="Rektangel 54"/>
              <p:cNvSpPr/>
              <p:nvPr/>
            </p:nvSpPr>
            <p:spPr>
              <a:xfrm>
                <a:off x="1180686" y="3676128"/>
                <a:ext cx="1628775" cy="391582"/>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𝑅</m:t>
                        </m:r>
                      </m:sub>
                    </m:sSub>
                  </m:oMath>
                </a14:m>
                <a:r>
                  <a:rPr lang="sv-SE" dirty="0"/>
                  <a:t> = </a:t>
                </a: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1</m:t>
                        </m:r>
                      </m:sub>
                    </m:sSub>
                  </m:oMath>
                </a14:m>
                <a:r>
                  <a:rPr lang="sv-SE" dirty="0"/>
                  <a:t> - </a:t>
                </a: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𝑓</m:t>
                        </m:r>
                      </m:sub>
                    </m:sSub>
                  </m:oMath>
                </a14:m>
                <a:endParaRPr lang="sv-SE" dirty="0"/>
              </a:p>
            </p:txBody>
          </p:sp>
        </mc:Choice>
        <mc:Fallback xmlns="">
          <p:sp>
            <p:nvSpPr>
              <p:cNvPr id="55" name="Rektangel 54"/>
              <p:cNvSpPr>
                <a:spLocks noRot="1" noChangeAspect="1" noMove="1" noResize="1" noEditPoints="1" noAdjustHandles="1" noChangeArrowheads="1" noChangeShapeType="1" noTextEdit="1"/>
              </p:cNvSpPr>
              <p:nvPr/>
            </p:nvSpPr>
            <p:spPr>
              <a:xfrm>
                <a:off x="1180686" y="3676128"/>
                <a:ext cx="1628775" cy="391582"/>
              </a:xfrm>
              <a:prstGeom prst="rect">
                <a:avLst/>
              </a:prstGeom>
              <a:blipFill>
                <a:blip r:embed="rId12"/>
                <a:stretch>
                  <a:fillRect l="-2622" t="-6250" b="-20313"/>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56" name="Rektangel 55"/>
              <p:cNvSpPr/>
              <p:nvPr/>
            </p:nvSpPr>
            <p:spPr>
              <a:xfrm>
                <a:off x="1180686" y="4254303"/>
                <a:ext cx="1847365" cy="369332"/>
              </a:xfrm>
              <a:prstGeom prst="rect">
                <a:avLst/>
              </a:prstGeom>
            </p:spPr>
            <p:txBody>
              <a:bodyPr wrap="none">
                <a:spAutoFit/>
              </a:bodyPr>
              <a:lstStyle/>
              <a:p>
                <a:pPr marL="285750" indent="-285750">
                  <a:buFont typeface="Arial" panose="020B0604020202020204" pitchFamily="34" charset="0"/>
                  <a:buChar char="•"/>
                </a:pP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1</m:t>
                        </m:r>
                      </m:sub>
                    </m:sSub>
                  </m:oMath>
                </a14:m>
                <a:r>
                  <a:rPr lang="sv-SE" dirty="0"/>
                  <a:t> = mg . Sin </a:t>
                </a:r>
                <a14:m>
                  <m:oMath xmlns:m="http://schemas.openxmlformats.org/officeDocument/2006/math">
                    <m:r>
                      <a:rPr lang="sv-SE" i="1">
                        <a:latin typeface="Cambria Math" panose="02040503050406030204" pitchFamily="18" charset="0"/>
                        <a:ea typeface="Cambria Math" panose="02040503050406030204" pitchFamily="18" charset="0"/>
                      </a:rPr>
                      <m:t>𝛼</m:t>
                    </m:r>
                  </m:oMath>
                </a14:m>
                <a:endParaRPr lang="sv-SE" dirty="0"/>
              </a:p>
            </p:txBody>
          </p:sp>
        </mc:Choice>
        <mc:Fallback xmlns="">
          <p:sp>
            <p:nvSpPr>
              <p:cNvPr id="56" name="Rektangel 55"/>
              <p:cNvSpPr>
                <a:spLocks noRot="1" noChangeAspect="1" noMove="1" noResize="1" noEditPoints="1" noAdjustHandles="1" noChangeArrowheads="1" noChangeShapeType="1" noTextEdit="1"/>
              </p:cNvSpPr>
              <p:nvPr/>
            </p:nvSpPr>
            <p:spPr>
              <a:xfrm>
                <a:off x="1180686" y="4254303"/>
                <a:ext cx="1847365" cy="369332"/>
              </a:xfrm>
              <a:prstGeom prst="rect">
                <a:avLst/>
              </a:prstGeom>
              <a:blipFill>
                <a:blip r:embed="rId13"/>
                <a:stretch>
                  <a:fillRect l="-2310" t="-10000" b="-26667"/>
                </a:stretch>
              </a:blipFill>
            </p:spPr>
            <p:txBody>
              <a:bodyPr/>
              <a:lstStyle/>
              <a:p>
                <a:r>
                  <a:rPr lang="sv-SE">
                    <a:noFill/>
                  </a:rPr>
                  <a:t> </a:t>
                </a:r>
              </a:p>
            </p:txBody>
          </p:sp>
        </mc:Fallback>
      </mc:AlternateContent>
      <mc:AlternateContent xmlns:mc="http://schemas.openxmlformats.org/markup-compatibility/2006" xmlns:a14="http://schemas.microsoft.com/office/drawing/2010/main">
        <mc:Choice Requires="a14">
          <p:sp>
            <p:nvSpPr>
              <p:cNvPr id="57" name="Rektangel 56"/>
              <p:cNvSpPr/>
              <p:nvPr/>
            </p:nvSpPr>
            <p:spPr>
              <a:xfrm>
                <a:off x="1180686" y="4746300"/>
                <a:ext cx="1962564" cy="646331"/>
              </a:xfrm>
              <a:prstGeom prst="rect">
                <a:avLst/>
              </a:prstGeom>
            </p:spPr>
            <p:txBody>
              <a:bodyPr wrap="square">
                <a:spAutoFit/>
              </a:bodyPr>
              <a:lstStyle/>
              <a:p>
                <a:pPr marL="285750" indent="-285750">
                  <a:buFont typeface="Arial" panose="020B0604020202020204" pitchFamily="34" charset="0"/>
                  <a:buChar char="•"/>
                </a:pPr>
                <a14:m>
                  <m:oMath xmlns:m="http://schemas.openxmlformats.org/officeDocument/2006/math">
                    <m:sSub>
                      <m:sSubPr>
                        <m:ctrlPr>
                          <a:rPr lang="sv-SE" i="1">
                            <a:latin typeface="Cambria Math" panose="02040503050406030204" pitchFamily="18" charset="0"/>
                          </a:rPr>
                        </m:ctrlPr>
                      </m:sSubPr>
                      <m:e>
                        <m:r>
                          <a:rPr lang="sv-SE" i="1">
                            <a:latin typeface="Cambria Math" panose="02040503050406030204" pitchFamily="18" charset="0"/>
                          </a:rPr>
                          <m:t>𝐹</m:t>
                        </m:r>
                      </m:e>
                      <m:sub>
                        <m:r>
                          <a:rPr lang="sv-SE" i="1">
                            <a:latin typeface="Cambria Math" panose="02040503050406030204" pitchFamily="18" charset="0"/>
                          </a:rPr>
                          <m:t>2</m:t>
                        </m:r>
                      </m:sub>
                    </m:sSub>
                  </m:oMath>
                </a14:m>
                <a:r>
                  <a:rPr lang="sv-SE" dirty="0"/>
                  <a:t> = mg . cos </a:t>
                </a:r>
                <a14:m>
                  <m:oMath xmlns:m="http://schemas.openxmlformats.org/officeDocument/2006/math">
                    <m:r>
                      <a:rPr lang="sv-SE" i="1">
                        <a:latin typeface="Cambria Math" panose="02040503050406030204" pitchFamily="18" charset="0"/>
                        <a:ea typeface="Cambria Math" panose="02040503050406030204" pitchFamily="18" charset="0"/>
                      </a:rPr>
                      <m:t>𝛼</m:t>
                    </m:r>
                  </m:oMath>
                </a14:m>
                <a:endParaRPr lang="sv-SE" dirty="0"/>
              </a:p>
              <a:p>
                <a:endParaRPr lang="sv-SE" dirty="0"/>
              </a:p>
            </p:txBody>
          </p:sp>
        </mc:Choice>
        <mc:Fallback xmlns="">
          <p:sp>
            <p:nvSpPr>
              <p:cNvPr id="57" name="Rektangel 56"/>
              <p:cNvSpPr>
                <a:spLocks noRot="1" noChangeAspect="1" noMove="1" noResize="1" noEditPoints="1" noAdjustHandles="1" noChangeArrowheads="1" noChangeShapeType="1" noTextEdit="1"/>
              </p:cNvSpPr>
              <p:nvPr/>
            </p:nvSpPr>
            <p:spPr>
              <a:xfrm>
                <a:off x="1180686" y="4746300"/>
                <a:ext cx="1962564" cy="646331"/>
              </a:xfrm>
              <a:prstGeom prst="rect">
                <a:avLst/>
              </a:prstGeom>
              <a:blipFill>
                <a:blip r:embed="rId14"/>
                <a:stretch>
                  <a:fillRect l="-2174" t="-5660"/>
                </a:stretch>
              </a:blipFill>
            </p:spPr>
            <p:txBody>
              <a:bodyPr/>
              <a:lstStyle/>
              <a:p>
                <a:r>
                  <a:rPr lang="sv-SE">
                    <a:noFill/>
                  </a:rPr>
                  <a:t> </a:t>
                </a:r>
              </a:p>
            </p:txBody>
          </p:sp>
        </mc:Fallback>
      </mc:AlternateContent>
    </p:spTree>
    <p:extLst>
      <p:ext uri="{BB962C8B-B14F-4D97-AF65-F5344CB8AC3E}">
        <p14:creationId xmlns:p14="http://schemas.microsoft.com/office/powerpoint/2010/main" val="115921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p:bldP spid="51" grpId="0"/>
      <p:bldP spid="52" grpId="0"/>
      <p:bldP spid="54" grpId="0"/>
      <p:bldP spid="55" grpId="0"/>
      <p:bldP spid="56" grpId="0"/>
      <p:bldP spid="57" grpId="0"/>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296</Words>
  <Application>Microsoft Office PowerPoint</Application>
  <PresentationFormat>Bredbild</PresentationFormat>
  <Paragraphs>33</Paragraphs>
  <Slides>3</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3</vt:i4>
      </vt:variant>
    </vt:vector>
  </HeadingPairs>
  <TitlesOfParts>
    <vt:vector size="8" baseType="lpstr">
      <vt:lpstr>Arial</vt:lpstr>
      <vt:lpstr>Calibri</vt:lpstr>
      <vt:lpstr>Calibri Light</vt:lpstr>
      <vt:lpstr>Cambria Math</vt:lpstr>
      <vt:lpstr>Office-tema</vt:lpstr>
      <vt:lpstr>Friktion</vt:lpstr>
      <vt:lpstr>PowerPoint-presentation</vt:lpstr>
      <vt:lpstr>Lutande plan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Friktion</dc:title>
  <dc:creator>Rezan Mustafa Kamal</dc:creator>
  <cp:lastModifiedBy>Rezan Mustafa Kamal</cp:lastModifiedBy>
  <cp:revision>27</cp:revision>
  <dcterms:created xsi:type="dcterms:W3CDTF">2017-08-29T12:16:04Z</dcterms:created>
  <dcterms:modified xsi:type="dcterms:W3CDTF">2017-08-31T13:14:45Z</dcterms:modified>
</cp:coreProperties>
</file>