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27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1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32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38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854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130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15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416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883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059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65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4BB88-28D8-4AF4-99FD-7DEDD9AAC2C7}" type="datetimeFigureOut">
              <a:rPr lang="sv-SE" smtClean="0"/>
              <a:t>2018-05-24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B2ED-8E64-4D59-B63F-7561882A4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691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771"/>
          </a:xfrm>
        </p:spPr>
        <p:txBody>
          <a:bodyPr>
            <a:normAutofit fontScale="90000"/>
          </a:bodyPr>
          <a:lstStyle/>
          <a:p>
            <a:r>
              <a:rPr lang="sv-SE" dirty="0"/>
              <a:t>Fission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92696"/>
                <a:ext cx="10515600" cy="4984267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sv-SE" dirty="0"/>
                  <a:t>1934 kunde man framställa ett radioaktivt preparat genom att bombadera aluminium med </a:t>
                </a:r>
                <a:r>
                  <a:rPr lang="el-GR" dirty="0"/>
                  <a:t>α</a:t>
                </a:r>
                <a:r>
                  <a:rPr lang="sv-SE" dirty="0"/>
                  <a:t>-partiklar.</a:t>
                </a:r>
              </a:p>
              <a:p>
                <a:r>
                  <a:rPr lang="sv-SE" dirty="0"/>
                  <a:t>Det bildades P-30</a:t>
                </a:r>
              </a:p>
              <a:p>
                <a:r>
                  <a:rPr lang="sv-SE" dirty="0"/>
                  <a:t>Ett tyngre grundämne skapades.</a:t>
                </a:r>
              </a:p>
              <a:p>
                <a:r>
                  <a:rPr lang="sv-SE" dirty="0"/>
                  <a:t>Det startade iden att skapa ett tyngre grundämne genom att bombadera ett tungt grundämne med lättare ämnen.</a:t>
                </a:r>
              </a:p>
              <a:p>
                <a:r>
                  <a:rPr lang="sv-SE" dirty="0"/>
                  <a:t>Uran, naturens tyngsta grundämne.</a:t>
                </a:r>
              </a:p>
              <a:p>
                <a:r>
                  <a:rPr lang="sv-SE" dirty="0"/>
                  <a:t>Enrico Fermi satte igång att arbete med att bombadera uran med neutroner. </a:t>
                </a:r>
                <a:r>
                  <a:rPr lang="sv-SE" dirty="0"/>
                  <a:t>Tanken var att U-238 skulle omvandlas till U-239, sedan med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sv-SE" dirty="0"/>
                  <a:t>-sönderfall omvandlas till Pu-239.</a:t>
                </a:r>
              </a:p>
              <a:p>
                <a:r>
                  <a:rPr lang="sv-SE" dirty="0"/>
                  <a:t>Det resulterade i olika nuklider. </a:t>
                </a:r>
              </a:p>
              <a:p>
                <a:r>
                  <a:rPr lang="sv-SE" dirty="0"/>
                  <a:t>Forskare kom fram till att när U-235 kärnan träffas av neutroner blir energin så stor att den klyvs. Neutronen får kärnan att genomgå en fission. </a:t>
                </a:r>
              </a:p>
              <a:p>
                <a:r>
                  <a:rPr lang="sv-SE" dirty="0"/>
                  <a:t>Det frigörs nästan hundra gångar mer energi än den som frigöras vid spontana sönderfall</a:t>
                </a:r>
              </a:p>
              <a:p>
                <a:r>
                  <a:rPr lang="sv-SE" dirty="0"/>
                  <a:t>Det frigörs också tre neutroner vid kärnklyvningen.</a:t>
                </a:r>
              </a:p>
              <a:p>
                <a:pPr marL="0" indent="0">
                  <a:buNone/>
                </a:pPr>
                <a:r>
                  <a:rPr lang="sv-SE" dirty="0"/>
                  <a:t> </a:t>
                </a:r>
              </a:p>
            </p:txBody>
          </p:sp>
        </mc:Choice>
        <mc:Fallback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92696"/>
                <a:ext cx="10515600" cy="4984267"/>
              </a:xfrm>
              <a:blipFill>
                <a:blip r:embed="rId2"/>
                <a:stretch>
                  <a:fillRect l="-696" t="-2570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282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 fontScale="90000"/>
          </a:bodyPr>
          <a:lstStyle/>
          <a:p>
            <a:r>
              <a:rPr lang="sv-SE" dirty="0"/>
              <a:t>Fission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/>
          <a:lstStyle/>
          <a:p>
            <a:r>
              <a:rPr lang="sv-SE" dirty="0"/>
              <a:t>Forskarna insåg snabbt att dessa frigjorda neutroner skulle kunna användas för att klyva flera U-235 som skulle klyva i sin tur flera urankärnor, en kedja reaktion som leder till en enorm energiutveckling.</a:t>
            </a:r>
          </a:p>
          <a:p>
            <a:r>
              <a:rPr lang="sv-SE" dirty="0"/>
              <a:t> Både de allierade och Hitler började satsa på att bygga en atombomb.</a:t>
            </a:r>
          </a:p>
          <a:p>
            <a:r>
              <a:rPr lang="sv-SE" dirty="0"/>
              <a:t>I naturen består uran till den största delen av U-238 och 0,72 % av U-235. U-238 absorberar neutronerna.</a:t>
            </a:r>
          </a:p>
          <a:p>
            <a:r>
              <a:rPr lang="sv-SE" dirty="0"/>
              <a:t>I ett kärnkraftverk används en blandning av U-235 och U-238. Genom att ha ett medium mellan som bromsar ner neutronerna så ökar sannolikheten att klyva U-235 och minskar sannolikheten att absorberas av U-238. </a:t>
            </a:r>
          </a:p>
        </p:txBody>
      </p:sp>
    </p:spTree>
    <p:extLst>
      <p:ext uri="{BB962C8B-B14F-4D97-AF65-F5344CB8AC3E}">
        <p14:creationId xmlns:p14="http://schemas.microsoft.com/office/powerpoint/2010/main" val="89449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5779"/>
          </a:xfrm>
        </p:spPr>
        <p:txBody>
          <a:bodyPr>
            <a:normAutofit fontScale="90000"/>
          </a:bodyPr>
          <a:lstStyle/>
          <a:p>
            <a:r>
              <a:rPr lang="sv-SE" dirty="0"/>
              <a:t>Kärnkraft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I en atombomb används U-235 som är rent från U-238. </a:t>
            </a:r>
          </a:p>
          <a:p>
            <a:r>
              <a:rPr lang="sv-SE" dirty="0"/>
              <a:t>Kedjereaktionen går allt snabbare (3, 9, 27, 81,…) </a:t>
            </a:r>
          </a:p>
          <a:p>
            <a:r>
              <a:rPr lang="sv-SE" dirty="0"/>
              <a:t>Den ökar exponentiellt. </a:t>
            </a:r>
          </a:p>
          <a:p>
            <a:r>
              <a:rPr lang="sv-SE" dirty="0"/>
              <a:t>Alla urankärnor klyvs under en mycket kort tid, varje steg är över på bråkdelar av en nanosekund.</a:t>
            </a:r>
          </a:p>
          <a:p>
            <a:r>
              <a:rPr lang="sv-SE" dirty="0"/>
              <a:t>I ett kärnkraftverk reglerar man hastigheten.</a:t>
            </a:r>
          </a:p>
          <a:p>
            <a:r>
              <a:rPr lang="sv-SE" dirty="0"/>
              <a:t>Genom att huvuddelen av bränslet är U-238 gör det svårt att fungera som en bomb.</a:t>
            </a:r>
          </a:p>
          <a:p>
            <a:r>
              <a:rPr lang="sv-SE" dirty="0"/>
              <a:t>U-238 absorberar de snabba neutronerna. </a:t>
            </a:r>
          </a:p>
          <a:p>
            <a:r>
              <a:rPr lang="sv-SE" dirty="0"/>
              <a:t>Det finns moderator mellan bränslestavarna för att bromsa ner de snabba neutronerna </a:t>
            </a:r>
          </a:p>
          <a:p>
            <a:r>
              <a:rPr lang="sv-SE" dirty="0"/>
              <a:t>Långsamma neutroner har större sannolikhet att klyva U-235.  </a:t>
            </a:r>
          </a:p>
        </p:txBody>
      </p:sp>
    </p:spTree>
    <p:extLst>
      <p:ext uri="{BB962C8B-B14F-4D97-AF65-F5344CB8AC3E}">
        <p14:creationId xmlns:p14="http://schemas.microsoft.com/office/powerpoint/2010/main" val="246530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284"/>
          </a:xfrm>
        </p:spPr>
        <p:txBody>
          <a:bodyPr>
            <a:normAutofit fontScale="90000"/>
          </a:bodyPr>
          <a:lstStyle/>
          <a:p>
            <a:r>
              <a:rPr lang="sv-SE" dirty="0"/>
              <a:t>Kärnkraft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/>
          <a:lstStyle/>
          <a:p>
            <a:r>
              <a:rPr lang="sv-SE" dirty="0"/>
              <a:t>Med hjälp av stavar av bor justeras kedjereaktionens hastighet.</a:t>
            </a:r>
          </a:p>
          <a:p>
            <a:r>
              <a:rPr lang="sv-SE" dirty="0"/>
              <a:t>Bor är bra på att absorbera neutroner. </a:t>
            </a:r>
          </a:p>
          <a:p>
            <a:r>
              <a:rPr lang="sv-SE" dirty="0"/>
              <a:t>På det sättet kan kedjereaktionen fortsätta med konstant hastighet.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564" y="3094383"/>
            <a:ext cx="6599583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5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sv-SE" dirty="0"/>
              <a:t>Kärnavfall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79443"/>
            <a:ext cx="10515600" cy="4997520"/>
          </a:xfrm>
        </p:spPr>
        <p:txBody>
          <a:bodyPr/>
          <a:lstStyle/>
          <a:p>
            <a:r>
              <a:rPr lang="sv-SE" dirty="0"/>
              <a:t>Kärnavfall består av olika instabila isotoper.</a:t>
            </a:r>
          </a:p>
          <a:p>
            <a:r>
              <a:rPr lang="sv-SE" dirty="0"/>
              <a:t>I början är resteffekten så hög att bränslet förvaras i en bassäng inuti reaktorhallen. Bassängen måste kylas ner hela tiden.</a:t>
            </a:r>
          </a:p>
          <a:p>
            <a:r>
              <a:rPr lang="sv-SE" dirty="0"/>
              <a:t>Efter ett drygt år transporteras och placeras i bassänger välbevakade i underjordiskt lager. Vattnet kyls ner med havsvatten.</a:t>
            </a:r>
          </a:p>
          <a:p>
            <a:r>
              <a:rPr lang="sv-SE" dirty="0"/>
              <a:t>Bränslet (mellanaktiva avfall) ska hållas isolerat från omgivningen i 100000 år.</a:t>
            </a:r>
          </a:p>
          <a:p>
            <a:r>
              <a:rPr lang="sv-SE" dirty="0"/>
              <a:t>I kraftiga järnbehållare i 500m ner i ett berg. I Sverige i bergrum under havet utanför Forsmark.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01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sv-SE" dirty="0"/>
              <a:t>Fusion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innehåll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66191"/>
                <a:ext cx="10515600" cy="5010772"/>
              </a:xfrm>
            </p:spPr>
            <p:txBody>
              <a:bodyPr/>
              <a:lstStyle/>
              <a:p>
                <a:r>
                  <a:rPr lang="sv-SE" dirty="0"/>
                  <a:t>Två atomkärnor slås samman och bilder en enda atomkärna vid en fusionreaktion.</a:t>
                </a:r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sv-SE" dirty="0"/>
                  <a:t>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</m:oMath>
                </a14:m>
                <a:r>
                  <a:rPr lang="sv-SE" dirty="0"/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sv-SE" dirty="0"/>
                  <a:t> +  0,42  MeV</a:t>
                </a:r>
              </a:p>
              <a:p>
                <a:endParaRPr lang="sv-SE" dirty="0"/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sv-SE" dirty="0"/>
                  <a:t> 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</m:oMath>
                </a14:m>
                <a:r>
                  <a:rPr lang="sv-SE" dirty="0"/>
                  <a:t> +  ɣ +  5,49 MeV</a:t>
                </a:r>
              </a:p>
              <a:p>
                <a:endParaRPr lang="sv-SE" dirty="0"/>
              </a:p>
              <a:p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</m:oMath>
                </a14:m>
                <a:r>
                  <a:rPr lang="sv-SE" dirty="0"/>
                  <a:t> +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</m:oMath>
                </a14:m>
                <a:r>
                  <a:rPr lang="sv-SE" dirty="0"/>
                  <a:t>           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sPre>
                  </m:oMath>
                </a14:m>
                <a:r>
                  <a:rPr lang="sv-SE" dirty="0"/>
                  <a:t> +  2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v-SE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sPre>
                  </m:oMath>
                </a14:m>
                <a:r>
                  <a:rPr lang="sv-SE" dirty="0"/>
                  <a:t>  +  ɣ  +  12,86  MeV</a:t>
                </a:r>
              </a:p>
              <a:p>
                <a:endParaRPr lang="sv-SE" dirty="0"/>
              </a:p>
              <a:p>
                <a:r>
                  <a:rPr lang="sv-SE" dirty="0"/>
                  <a:t>Solen är en plasma inte en gas. Strålningen rör sig utåt och skapar ett tryck som balanserar tyngdkraften som vill dra samman solen.</a:t>
                </a:r>
              </a:p>
              <a:p>
                <a:endParaRPr lang="sv-SE" dirty="0"/>
              </a:p>
              <a:p>
                <a:endParaRPr lang="sv-SE" dirty="0"/>
              </a:p>
            </p:txBody>
          </p:sp>
        </mc:Choice>
        <mc:Fallback>
          <p:sp>
            <p:nvSpPr>
              <p:cNvPr id="3" name="Platshållare för innehåll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66191"/>
                <a:ext cx="10515600" cy="5010772"/>
              </a:xfrm>
              <a:blipFill>
                <a:blip r:embed="rId2"/>
                <a:stretch>
                  <a:fillRect l="-1043" t="-1946" r="-348" b="-122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ak pilkoppling 4"/>
          <p:cNvCxnSpPr/>
          <p:nvPr/>
        </p:nvCxnSpPr>
        <p:spPr>
          <a:xfrm>
            <a:off x="2597426" y="2292626"/>
            <a:ext cx="556591" cy="26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koppling 6"/>
          <p:cNvCxnSpPr/>
          <p:nvPr/>
        </p:nvCxnSpPr>
        <p:spPr>
          <a:xfrm>
            <a:off x="2637183" y="3313043"/>
            <a:ext cx="636104" cy="13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pilkoppling 8"/>
          <p:cNvCxnSpPr/>
          <p:nvPr/>
        </p:nvCxnSpPr>
        <p:spPr>
          <a:xfrm>
            <a:off x="2835965" y="4373217"/>
            <a:ext cx="5565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02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6266"/>
          </a:xfrm>
        </p:spPr>
        <p:txBody>
          <a:bodyPr>
            <a:normAutofit fontScale="90000"/>
          </a:bodyPr>
          <a:lstStyle/>
          <a:p>
            <a:r>
              <a:rPr lang="sv-SE" dirty="0"/>
              <a:t>Fusion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/>
          <a:lstStyle/>
          <a:p>
            <a:r>
              <a:rPr lang="sv-SE" dirty="0"/>
              <a:t>Tyngdkraften och strålningstrycket från fusion reaktionerna i solens mitt har varit i balans i 5 miljarder år. </a:t>
            </a:r>
          </a:p>
          <a:p>
            <a:r>
              <a:rPr lang="sv-SE" dirty="0"/>
              <a:t>Vätebomber är de första fusion reaktionerna som människan skapade.</a:t>
            </a:r>
          </a:p>
          <a:p>
            <a:r>
              <a:rPr lang="sv-SE" dirty="0"/>
              <a:t>Nu försöker man skapa fusion i fusionreaktorer.  Eftersom väte är ämne som lättillgängligt.</a:t>
            </a:r>
          </a:p>
        </p:txBody>
      </p:sp>
    </p:spTree>
    <p:extLst>
      <p:ext uri="{BB962C8B-B14F-4D97-AF65-F5344CB8AC3E}">
        <p14:creationId xmlns:p14="http://schemas.microsoft.com/office/powerpoint/2010/main" val="31406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637</Words>
  <Application>Microsoft Office PowerPoint</Application>
  <PresentationFormat>Bredbild</PresentationFormat>
  <Paragraphs>50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Office-tema</vt:lpstr>
      <vt:lpstr>Fission</vt:lpstr>
      <vt:lpstr>Fission</vt:lpstr>
      <vt:lpstr>Kärnkraft</vt:lpstr>
      <vt:lpstr>Kärnkraft</vt:lpstr>
      <vt:lpstr>Kärnavfall</vt:lpstr>
      <vt:lpstr>Fusion</vt:lpstr>
      <vt:lpstr>Fusion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Fission</dc:title>
  <dc:creator>Rezan Mustafa Kamal</dc:creator>
  <cp:lastModifiedBy>Rezan Mustafa Kamal</cp:lastModifiedBy>
  <cp:revision>25</cp:revision>
  <dcterms:created xsi:type="dcterms:W3CDTF">2018-05-24T05:31:09Z</dcterms:created>
  <dcterms:modified xsi:type="dcterms:W3CDTF">2018-05-24T13:30:06Z</dcterms:modified>
</cp:coreProperties>
</file>